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57" r:id="rId3"/>
    <p:sldId id="258" r:id="rId4"/>
    <p:sldId id="270" r:id="rId5"/>
    <p:sldId id="260" r:id="rId6"/>
    <p:sldId id="271" r:id="rId7"/>
    <p:sldId id="259" r:id="rId8"/>
    <p:sldId id="272" r:id="rId9"/>
    <p:sldId id="261" r:id="rId10"/>
    <p:sldId id="273" r:id="rId11"/>
    <p:sldId id="262" r:id="rId12"/>
    <p:sldId id="274" r:id="rId13"/>
    <p:sldId id="263" r:id="rId14"/>
    <p:sldId id="275" r:id="rId15"/>
    <p:sldId id="264" r:id="rId16"/>
    <p:sldId id="276" r:id="rId17"/>
    <p:sldId id="265" r:id="rId18"/>
    <p:sldId id="277" r:id="rId19"/>
    <p:sldId id="266" r:id="rId20"/>
    <p:sldId id="278" r:id="rId21"/>
    <p:sldId id="267" r:id="rId22"/>
    <p:sldId id="279" r:id="rId23"/>
    <p:sldId id="268" r:id="rId24"/>
    <p:sldId id="280" r:id="rId25"/>
    <p:sldId id="269"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48"/>
    <p:restoredTop sz="94666"/>
  </p:normalViewPr>
  <p:slideViewPr>
    <p:cSldViewPr snapToGrid="0" snapToObjects="1">
      <p:cViewPr varScale="1">
        <p:scale>
          <a:sx n="128" d="100"/>
          <a:sy n="128" d="100"/>
        </p:scale>
        <p:origin x="16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5/3/21</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32236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5/3/21</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13496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5/3/21</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96166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5/3/21</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5463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5/3/21</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13730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5/3/21</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96020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5/3/21</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47304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5/3/21</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3114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5/3/21</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0663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5/3/21</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48180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5/3/21</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48672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5/3/21</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914261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6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irb.ufl.edu/wp-content/uploads/Case-Reports.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research.uci.edu/compliance/human-research-protections/docs/categories-of-exempt-human-subjects-research.pdf" TargetMode="External"/><Relationship Id="rId2" Type="http://schemas.openxmlformats.org/officeDocument/2006/relationships/hyperlink" Target="http://irb.ufl.edu/wp-content/uploads/Exempt-Submissions.pdf" TargetMode="Externa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irb.ufl.edu/wp-content/uploads/Non-Human-Research.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slide" Target="slide25.xml"/><Relationship Id="rId3" Type="http://schemas.openxmlformats.org/officeDocument/2006/relationships/slide" Target="slide9.xml"/><Relationship Id="rId7" Type="http://schemas.openxmlformats.org/officeDocument/2006/relationships/slide" Target="slide11.xml"/><Relationship Id="rId12" Type="http://schemas.openxmlformats.org/officeDocument/2006/relationships/slide" Target="slide19.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slide" Target="slide13.xml"/><Relationship Id="rId5" Type="http://schemas.openxmlformats.org/officeDocument/2006/relationships/slide" Target="slide21.xml"/><Relationship Id="rId10" Type="http://schemas.openxmlformats.org/officeDocument/2006/relationships/slide" Target="slide7.xml"/><Relationship Id="rId4" Type="http://schemas.openxmlformats.org/officeDocument/2006/relationships/slide" Target="slide15.xml"/><Relationship Id="rId9" Type="http://schemas.openxmlformats.org/officeDocument/2006/relationships/slide" Target="slide2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irb.ufl.edu/wp-content/uploads/Expedited-Submissions.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qipr.ese.ufhealth.org/approver/" TargetMode="External"/><Relationship Id="rId2" Type="http://schemas.openxmlformats.org/officeDocument/2006/relationships/hyperlink" Target="http://irb.ufl.edu/wp-content/uploads/Quality-vs-Research.pdf" TargetMode="Externa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mailto:iafrate@ufl.edu" TargetMode="External"/></Relationships>
</file>

<file path=ppt/slides/_rels/slide23.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irb.ufl.edu/wp-content/uploads/Guideline-Unaffiliated-Investigators.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uf.tfaforms.net/356" TargetMode="External"/><Relationship Id="rId2" Type="http://schemas.openxmlformats.org/officeDocument/2006/relationships/hyperlink" Target="http://irb.ufl.edu/irb01.html" TargetMode="Externa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mailto:Wajeeh.Bajwa@jax.ufl.edu" TargetMode="Externa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irb.ufl.edu/irb01/forms/forms-2-2.html" TargetMode="External"/><Relationship Id="rId2" Type="http://schemas.openxmlformats.org/officeDocument/2006/relationships/hyperlink" Target="http://irb.ufl.edu/wp-content/uploads/Banks.pdf" TargetMode="Externa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irb.ufl.edu/irb01/forms/forms-2-2.html" TargetMode="External"/><Relationship Id="rId2" Type="http://schemas.openxmlformats.org/officeDocument/2006/relationships/hyperlink" Target="http://irb.ufl.edu/wp-content/uploads/Banks.pdf" TargetMode="Externa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irb.ufl.edu/wp-content/uploads/Consent2Share-Study-Subject-Recruitment.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C869C3B-5565-4AAC-86A8-9EB0AB1C6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B90877-9E4A-FF41-8999-33D2BC9AC203}"/>
              </a:ext>
            </a:extLst>
          </p:cNvPr>
          <p:cNvSpPr>
            <a:spLocks noGrp="1"/>
          </p:cNvSpPr>
          <p:nvPr>
            <p:ph type="ctrTitle"/>
          </p:nvPr>
        </p:nvSpPr>
        <p:spPr>
          <a:xfrm>
            <a:off x="638423" y="3807725"/>
            <a:ext cx="10909073" cy="1447062"/>
          </a:xfrm>
        </p:spPr>
        <p:txBody>
          <a:bodyPr>
            <a:normAutofit/>
          </a:bodyPr>
          <a:lstStyle/>
          <a:p>
            <a:pPr algn="ctr"/>
            <a:r>
              <a:rPr lang="en-US" sz="4700"/>
              <a:t>Types of Research</a:t>
            </a:r>
            <a:br>
              <a:rPr lang="en-US" sz="4700"/>
            </a:br>
            <a:r>
              <a:rPr lang="en-US" sz="4700"/>
              <a:t>Types of IRB Applications</a:t>
            </a:r>
          </a:p>
        </p:txBody>
      </p:sp>
      <p:pic>
        <p:nvPicPr>
          <p:cNvPr id="4" name="Picture 3" descr="Text&#10;&#10;Description automatically generated">
            <a:extLst>
              <a:ext uri="{FF2B5EF4-FFF2-40B4-BE49-F238E27FC236}">
                <a16:creationId xmlns:a16="http://schemas.microsoft.com/office/drawing/2014/main" id="{B70BB21D-50B6-8944-B638-8B0891B17DD9}"/>
              </a:ext>
            </a:extLst>
          </p:cNvPr>
          <p:cNvPicPr/>
          <p:nvPr/>
        </p:nvPicPr>
        <p:blipFill rotWithShape="1">
          <a:blip r:embed="rId2"/>
          <a:srcRect l="1074" t="13674" b="15865"/>
          <a:stretch/>
        </p:blipFill>
        <p:spPr>
          <a:xfrm>
            <a:off x="8398565" y="155072"/>
            <a:ext cx="3662155" cy="799085"/>
          </a:xfrm>
          <a:prstGeom prst="rect">
            <a:avLst/>
          </a:prstGeom>
        </p:spPr>
      </p:pic>
      <p:cxnSp>
        <p:nvCxnSpPr>
          <p:cNvPr id="11" name="Straight Connector 10">
            <a:extLst>
              <a:ext uri="{FF2B5EF4-FFF2-40B4-BE49-F238E27FC236}">
                <a16:creationId xmlns:a16="http://schemas.microsoft.com/office/drawing/2014/main" id="{F41136EC-EC34-4D08-B5AB-8CE5870B1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600" y="5415653"/>
            <a:ext cx="86868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064CBAAB-7956-4763-9F69-A3FDBF1ACB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6" name="Picture 5" descr="Text&#10;&#10;Description automatically generated with medium confidence">
            <a:extLst>
              <a:ext uri="{FF2B5EF4-FFF2-40B4-BE49-F238E27FC236}">
                <a16:creationId xmlns:a16="http://schemas.microsoft.com/office/drawing/2014/main" id="{1457AA49-2199-274E-992C-3C6EDEA32BC5}"/>
              </a:ext>
            </a:extLst>
          </p:cNvPr>
          <p:cNvPicPr>
            <a:picLocks noChangeAspect="1"/>
          </p:cNvPicPr>
          <p:nvPr/>
        </p:nvPicPr>
        <p:blipFill>
          <a:blip r:embed="rId3"/>
          <a:stretch>
            <a:fillRect/>
          </a:stretch>
        </p:blipFill>
        <p:spPr>
          <a:xfrm>
            <a:off x="131280" y="249708"/>
            <a:ext cx="6144315" cy="799085"/>
          </a:xfrm>
          <a:prstGeom prst="rect">
            <a:avLst/>
          </a:prstGeom>
        </p:spPr>
      </p:pic>
    </p:spTree>
    <p:extLst>
      <p:ext uri="{BB962C8B-B14F-4D97-AF65-F5344CB8AC3E}">
        <p14:creationId xmlns:p14="http://schemas.microsoft.com/office/powerpoint/2010/main" val="3311852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7BEF-3F7C-F445-AD66-75550718F89C}"/>
              </a:ext>
            </a:extLst>
          </p:cNvPr>
          <p:cNvSpPr>
            <a:spLocks noGrp="1"/>
          </p:cNvSpPr>
          <p:nvPr>
            <p:ph type="title"/>
          </p:nvPr>
        </p:nvSpPr>
        <p:spPr/>
        <p:txBody>
          <a:bodyPr/>
          <a:lstStyle/>
          <a:p>
            <a:r>
              <a:rPr lang="en-US" dirty="0"/>
              <a:t>Case Report</a:t>
            </a:r>
          </a:p>
        </p:txBody>
      </p:sp>
      <p:sp>
        <p:nvSpPr>
          <p:cNvPr id="3" name="Content Placeholder 2">
            <a:extLst>
              <a:ext uri="{FF2B5EF4-FFF2-40B4-BE49-F238E27FC236}">
                <a16:creationId xmlns:a16="http://schemas.microsoft.com/office/drawing/2014/main" id="{9A1D2A4B-B894-0B48-8DF3-AC3BB5858225}"/>
              </a:ext>
            </a:extLst>
          </p:cNvPr>
          <p:cNvSpPr>
            <a:spLocks noGrp="1"/>
          </p:cNvSpPr>
          <p:nvPr>
            <p:ph idx="1"/>
          </p:nvPr>
        </p:nvSpPr>
        <p:spPr/>
        <p:txBody>
          <a:bodyPr/>
          <a:lstStyle/>
          <a:p>
            <a:pPr lvl="0"/>
            <a:r>
              <a:rPr lang="en-US" u="sng" dirty="0">
                <a:hlinkClick r:id="rId2"/>
              </a:rPr>
              <a:t>http://irb.ufl.edu/wp-content/uploads/Case-Reports.pdf</a:t>
            </a:r>
            <a:endParaRPr lang="en-US" dirty="0"/>
          </a:p>
          <a:p>
            <a:r>
              <a:rPr lang="en-US" dirty="0"/>
              <a:t>If 3 or less patients, then UF IRB approval is not required. If more than 3 patients, then it constitutes research and IRB approval is required. As an aside, some journals require patient permission for case reports.</a:t>
            </a:r>
          </a:p>
          <a:p>
            <a:endParaRPr lang="en-US" dirty="0"/>
          </a:p>
        </p:txBody>
      </p:sp>
      <p:sp>
        <p:nvSpPr>
          <p:cNvPr id="4" name="TextBox 3">
            <a:extLst>
              <a:ext uri="{FF2B5EF4-FFF2-40B4-BE49-F238E27FC236}">
                <a16:creationId xmlns:a16="http://schemas.microsoft.com/office/drawing/2014/main" id="{F8FDE2E9-65C9-B14B-A457-00663E445F79}"/>
              </a:ext>
            </a:extLst>
          </p:cNvPr>
          <p:cNvSpPr txBox="1"/>
          <p:nvPr/>
        </p:nvSpPr>
        <p:spPr>
          <a:xfrm>
            <a:off x="4983378" y="5078896"/>
            <a:ext cx="2286203" cy="369332"/>
          </a:xfrm>
          <a:prstGeom prst="rect">
            <a:avLst/>
          </a:prstGeom>
          <a:noFill/>
        </p:spPr>
        <p:txBody>
          <a:bodyPr wrap="none" rtlCol="0">
            <a:spAutoFit/>
          </a:bodyPr>
          <a:lstStyle/>
          <a:p>
            <a:r>
              <a:rPr lang="en-US" dirty="0">
                <a:hlinkClick r:id="rId3" action="ppaction://hlinksldjump"/>
              </a:rPr>
              <a:t>Go Back to Categories</a:t>
            </a:r>
            <a:endParaRPr lang="en-US" dirty="0"/>
          </a:p>
        </p:txBody>
      </p:sp>
    </p:spTree>
    <p:extLst>
      <p:ext uri="{BB962C8B-B14F-4D97-AF65-F5344CB8AC3E}">
        <p14:creationId xmlns:p14="http://schemas.microsoft.com/office/powerpoint/2010/main" val="1960419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Time for your Review for 400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and a fellow you mentor are writing a review of medical therapy for heart failure, including clinical considerations and recent research advances.</a:t>
            </a:r>
          </a:p>
        </p:txBody>
      </p:sp>
      <p:sp>
        <p:nvSpPr>
          <p:cNvPr id="5" name="TextBox 4">
            <a:extLst>
              <a:ext uri="{FF2B5EF4-FFF2-40B4-BE49-F238E27FC236}">
                <a16:creationId xmlns:a16="http://schemas.microsoft.com/office/drawing/2014/main" id="{3EAE663E-4699-9549-8C54-2DF3B15C2B4A}"/>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2417433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48D55-749E-F747-A5C0-CF9D6B7340EE}"/>
              </a:ext>
            </a:extLst>
          </p:cNvPr>
          <p:cNvSpPr>
            <a:spLocks noGrp="1"/>
          </p:cNvSpPr>
          <p:nvPr>
            <p:ph type="title"/>
          </p:nvPr>
        </p:nvSpPr>
        <p:spPr/>
        <p:txBody>
          <a:bodyPr/>
          <a:lstStyle/>
          <a:p>
            <a:r>
              <a:rPr lang="en-US" dirty="0"/>
              <a:t>Clinical and/or Research Review</a:t>
            </a:r>
          </a:p>
        </p:txBody>
      </p:sp>
      <p:sp>
        <p:nvSpPr>
          <p:cNvPr id="3" name="Content Placeholder 2">
            <a:extLst>
              <a:ext uri="{FF2B5EF4-FFF2-40B4-BE49-F238E27FC236}">
                <a16:creationId xmlns:a16="http://schemas.microsoft.com/office/drawing/2014/main" id="{EB50EFBD-D389-0048-87F9-D823D7EFD140}"/>
              </a:ext>
            </a:extLst>
          </p:cNvPr>
          <p:cNvSpPr>
            <a:spLocks noGrp="1"/>
          </p:cNvSpPr>
          <p:nvPr>
            <p:ph idx="1"/>
          </p:nvPr>
        </p:nvSpPr>
        <p:spPr/>
        <p:txBody>
          <a:bodyPr/>
          <a:lstStyle/>
          <a:p>
            <a:r>
              <a:rPr lang="en-US" dirty="0"/>
              <a:t>Typically, not an IRB matter, as long as the review is of published articles and no new data analysis or protected health information is involved.</a:t>
            </a:r>
          </a:p>
          <a:p>
            <a:endParaRPr lang="en-US" dirty="0"/>
          </a:p>
        </p:txBody>
      </p:sp>
      <p:sp>
        <p:nvSpPr>
          <p:cNvPr id="4" name="TextBox 3">
            <a:extLst>
              <a:ext uri="{FF2B5EF4-FFF2-40B4-BE49-F238E27FC236}">
                <a16:creationId xmlns:a16="http://schemas.microsoft.com/office/drawing/2014/main" id="{FC186EC5-6514-7046-B380-73368E44A857}"/>
              </a:ext>
            </a:extLst>
          </p:cNvPr>
          <p:cNvSpPr txBox="1"/>
          <p:nvPr/>
        </p:nvSpPr>
        <p:spPr>
          <a:xfrm>
            <a:off x="4983378" y="5078896"/>
            <a:ext cx="2286203" cy="369332"/>
          </a:xfrm>
          <a:prstGeom prst="rect">
            <a:avLst/>
          </a:prstGeom>
          <a:noFill/>
        </p:spPr>
        <p:txBody>
          <a:bodyPr wrap="none" rtlCol="0">
            <a:spAutoFit/>
          </a:bodyPr>
          <a:lstStyle/>
          <a:p>
            <a:r>
              <a:rPr lang="en-US" dirty="0">
                <a:hlinkClick r:id="rId2" action="ppaction://hlinksldjump"/>
              </a:rPr>
              <a:t>Go Back to Categories</a:t>
            </a:r>
            <a:endParaRPr lang="en-US" dirty="0"/>
          </a:p>
        </p:txBody>
      </p:sp>
    </p:spTree>
    <p:extLst>
      <p:ext uri="{BB962C8B-B14F-4D97-AF65-F5344CB8AC3E}">
        <p14:creationId xmlns:p14="http://schemas.microsoft.com/office/powerpoint/2010/main" val="2607042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Time for your Review for 600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are on a committee and were volunteered to do a systematic review and meta-analysis.</a:t>
            </a:r>
          </a:p>
        </p:txBody>
      </p:sp>
      <p:sp>
        <p:nvSpPr>
          <p:cNvPr id="5" name="TextBox 4">
            <a:extLst>
              <a:ext uri="{FF2B5EF4-FFF2-40B4-BE49-F238E27FC236}">
                <a16:creationId xmlns:a16="http://schemas.microsoft.com/office/drawing/2014/main" id="{4E714E2F-DFE5-8C48-8377-084911185C8F}"/>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1726723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09B29-4FFF-2C45-89AD-CA5DC807F7AF}"/>
              </a:ext>
            </a:extLst>
          </p:cNvPr>
          <p:cNvSpPr>
            <a:spLocks noGrp="1"/>
          </p:cNvSpPr>
          <p:nvPr>
            <p:ph type="title"/>
          </p:nvPr>
        </p:nvSpPr>
        <p:spPr/>
        <p:txBody>
          <a:bodyPr/>
          <a:lstStyle/>
          <a:p>
            <a:r>
              <a:rPr lang="en-US" dirty="0"/>
              <a:t>Systematic Review and Meta-Analysis</a:t>
            </a:r>
          </a:p>
        </p:txBody>
      </p:sp>
      <p:sp>
        <p:nvSpPr>
          <p:cNvPr id="3" name="Content Placeholder 2">
            <a:extLst>
              <a:ext uri="{FF2B5EF4-FFF2-40B4-BE49-F238E27FC236}">
                <a16:creationId xmlns:a16="http://schemas.microsoft.com/office/drawing/2014/main" id="{4A05E41F-0B69-F547-BFD1-C28FF1D27690}"/>
              </a:ext>
            </a:extLst>
          </p:cNvPr>
          <p:cNvSpPr>
            <a:spLocks noGrp="1"/>
          </p:cNvSpPr>
          <p:nvPr>
            <p:ph idx="1"/>
          </p:nvPr>
        </p:nvSpPr>
        <p:spPr/>
        <p:txBody>
          <a:bodyPr/>
          <a:lstStyle/>
          <a:p>
            <a:r>
              <a:rPr lang="en-US" dirty="0"/>
              <a:t>See answer for clinical review if it’s a systematic review ONLY. If also doing a meta-analysis an IRB application may be required (would likely be an exempt or non-human subjects research application) </a:t>
            </a:r>
            <a:r>
              <a:rPr lang="en-US" i="1" dirty="0"/>
              <a:t>depending</a:t>
            </a:r>
            <a:r>
              <a:rPr lang="en-US" dirty="0"/>
              <a:t> on the source(s) of the data you are synthesizing.</a:t>
            </a:r>
          </a:p>
        </p:txBody>
      </p:sp>
      <p:sp>
        <p:nvSpPr>
          <p:cNvPr id="4" name="TextBox 3">
            <a:extLst>
              <a:ext uri="{FF2B5EF4-FFF2-40B4-BE49-F238E27FC236}">
                <a16:creationId xmlns:a16="http://schemas.microsoft.com/office/drawing/2014/main" id="{3624F371-B0A5-2B4A-98A9-77E991258318}"/>
              </a:ext>
            </a:extLst>
          </p:cNvPr>
          <p:cNvSpPr txBox="1"/>
          <p:nvPr/>
        </p:nvSpPr>
        <p:spPr>
          <a:xfrm>
            <a:off x="4983378" y="5078896"/>
            <a:ext cx="2286203" cy="369332"/>
          </a:xfrm>
          <a:prstGeom prst="rect">
            <a:avLst/>
          </a:prstGeom>
          <a:noFill/>
        </p:spPr>
        <p:txBody>
          <a:bodyPr wrap="none" rtlCol="0">
            <a:spAutoFit/>
          </a:bodyPr>
          <a:lstStyle/>
          <a:p>
            <a:r>
              <a:rPr lang="en-US" dirty="0">
                <a:hlinkClick r:id="rId2" action="ppaction://hlinksldjump"/>
              </a:rPr>
              <a:t>Go Back to Categories</a:t>
            </a:r>
            <a:endParaRPr lang="en-US" dirty="0"/>
          </a:p>
        </p:txBody>
      </p:sp>
    </p:spTree>
    <p:extLst>
      <p:ext uri="{BB962C8B-B14F-4D97-AF65-F5344CB8AC3E}">
        <p14:creationId xmlns:p14="http://schemas.microsoft.com/office/powerpoint/2010/main" val="3550897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Fast Lane for 200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are conducting an observational study of a new resident educational technique.</a:t>
            </a:r>
          </a:p>
        </p:txBody>
      </p:sp>
      <p:sp>
        <p:nvSpPr>
          <p:cNvPr id="5" name="TextBox 4">
            <a:extLst>
              <a:ext uri="{FF2B5EF4-FFF2-40B4-BE49-F238E27FC236}">
                <a16:creationId xmlns:a16="http://schemas.microsoft.com/office/drawing/2014/main" id="{9F7ED4B9-CF2B-CE48-B224-32627D08767A}"/>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373737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B537B-A5A6-CC4C-A4E9-CF3B72CCDB5F}"/>
              </a:ext>
            </a:extLst>
          </p:cNvPr>
          <p:cNvSpPr>
            <a:spLocks noGrp="1"/>
          </p:cNvSpPr>
          <p:nvPr>
            <p:ph type="title"/>
          </p:nvPr>
        </p:nvSpPr>
        <p:spPr/>
        <p:txBody>
          <a:bodyPr/>
          <a:lstStyle/>
          <a:p>
            <a:r>
              <a:rPr lang="en-US" dirty="0"/>
              <a:t>What is exempt research</a:t>
            </a:r>
          </a:p>
        </p:txBody>
      </p:sp>
      <p:sp>
        <p:nvSpPr>
          <p:cNvPr id="3" name="Content Placeholder 2">
            <a:extLst>
              <a:ext uri="{FF2B5EF4-FFF2-40B4-BE49-F238E27FC236}">
                <a16:creationId xmlns:a16="http://schemas.microsoft.com/office/drawing/2014/main" id="{92B289A9-B921-DA40-BAC7-F34E8D1D4C7B}"/>
              </a:ext>
            </a:extLst>
          </p:cNvPr>
          <p:cNvSpPr>
            <a:spLocks noGrp="1"/>
          </p:cNvSpPr>
          <p:nvPr>
            <p:ph idx="1"/>
          </p:nvPr>
        </p:nvSpPr>
        <p:spPr/>
        <p:txBody>
          <a:bodyPr/>
          <a:lstStyle/>
          <a:p>
            <a:r>
              <a:rPr lang="en-US" dirty="0"/>
              <a:t>Exempt = human subjects research that is exempt from IRB review </a:t>
            </a:r>
          </a:p>
          <a:p>
            <a:r>
              <a:rPr lang="en-US" u="sng" dirty="0">
                <a:hlinkClick r:id="rId2"/>
              </a:rPr>
              <a:t>http://irb.ufl.edu/wp-content/uploads/Exempt-Submissions.pdf</a:t>
            </a:r>
            <a:r>
              <a:rPr lang="en-US" dirty="0"/>
              <a:t> and </a:t>
            </a:r>
            <a:r>
              <a:rPr lang="en-US" u="sng" dirty="0">
                <a:hlinkClick r:id="rId3"/>
              </a:rPr>
              <a:t>https://www.research.uci.edu/compliance/human-research-protections/docs/categories-of-exempt-human-subjects-research.pdf</a:t>
            </a:r>
            <a:endParaRPr lang="en-US" dirty="0"/>
          </a:p>
          <a:p>
            <a:endParaRPr lang="en-US" dirty="0"/>
          </a:p>
        </p:txBody>
      </p:sp>
      <p:sp>
        <p:nvSpPr>
          <p:cNvPr id="4" name="TextBox 3">
            <a:extLst>
              <a:ext uri="{FF2B5EF4-FFF2-40B4-BE49-F238E27FC236}">
                <a16:creationId xmlns:a16="http://schemas.microsoft.com/office/drawing/2014/main" id="{14B10015-1EE5-884F-A2B1-E0B562FFFFC9}"/>
              </a:ext>
            </a:extLst>
          </p:cNvPr>
          <p:cNvSpPr txBox="1"/>
          <p:nvPr/>
        </p:nvSpPr>
        <p:spPr>
          <a:xfrm>
            <a:off x="4983378" y="5078896"/>
            <a:ext cx="2286203" cy="369332"/>
          </a:xfrm>
          <a:prstGeom prst="rect">
            <a:avLst/>
          </a:prstGeom>
          <a:noFill/>
        </p:spPr>
        <p:txBody>
          <a:bodyPr wrap="none" rtlCol="0">
            <a:spAutoFit/>
          </a:bodyPr>
          <a:lstStyle/>
          <a:p>
            <a:r>
              <a:rPr lang="en-US" dirty="0">
                <a:hlinkClick r:id="rId4" action="ppaction://hlinksldjump"/>
              </a:rPr>
              <a:t>Go Back to Categories</a:t>
            </a:r>
            <a:endParaRPr lang="en-US" dirty="0"/>
          </a:p>
        </p:txBody>
      </p:sp>
    </p:spTree>
    <p:extLst>
      <p:ext uri="{BB962C8B-B14F-4D97-AF65-F5344CB8AC3E}">
        <p14:creationId xmlns:p14="http://schemas.microsoft.com/office/powerpoint/2010/main" val="1001005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Fast Lane for 400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want to look at data from the Thousand Genomes Project, analyze it, and write a paper.</a:t>
            </a:r>
          </a:p>
        </p:txBody>
      </p:sp>
      <p:sp>
        <p:nvSpPr>
          <p:cNvPr id="5" name="TextBox 4">
            <a:extLst>
              <a:ext uri="{FF2B5EF4-FFF2-40B4-BE49-F238E27FC236}">
                <a16:creationId xmlns:a16="http://schemas.microsoft.com/office/drawing/2014/main" id="{C47D0FA9-A55F-E341-9A82-135BABF5A179}"/>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3058857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FEA8-81B4-CF4D-99ED-C34B96EA368D}"/>
              </a:ext>
            </a:extLst>
          </p:cNvPr>
          <p:cNvSpPr>
            <a:spLocks noGrp="1"/>
          </p:cNvSpPr>
          <p:nvPr>
            <p:ph type="title"/>
          </p:nvPr>
        </p:nvSpPr>
        <p:spPr/>
        <p:txBody>
          <a:bodyPr/>
          <a:lstStyle/>
          <a:p>
            <a:r>
              <a:rPr lang="en-US" dirty="0"/>
              <a:t>What is non-human research</a:t>
            </a:r>
          </a:p>
        </p:txBody>
      </p:sp>
      <p:sp>
        <p:nvSpPr>
          <p:cNvPr id="3" name="Content Placeholder 2">
            <a:extLst>
              <a:ext uri="{FF2B5EF4-FFF2-40B4-BE49-F238E27FC236}">
                <a16:creationId xmlns:a16="http://schemas.microsoft.com/office/drawing/2014/main" id="{69E22539-74A6-AC41-AA7C-D3BD5ABEBC53}"/>
              </a:ext>
            </a:extLst>
          </p:cNvPr>
          <p:cNvSpPr>
            <a:spLocks noGrp="1"/>
          </p:cNvSpPr>
          <p:nvPr>
            <p:ph idx="1"/>
          </p:nvPr>
        </p:nvSpPr>
        <p:spPr/>
        <p:txBody>
          <a:bodyPr>
            <a:normAutofit/>
          </a:bodyPr>
          <a:lstStyle/>
          <a:p>
            <a:r>
              <a:rPr lang="en-US" u="sng" dirty="0">
                <a:hlinkClick r:id="rId2"/>
              </a:rPr>
              <a:t>http://irb.ufl.edu/wp-content/uploads/Non-Human-Research.pdf</a:t>
            </a:r>
            <a:r>
              <a:rPr lang="en-US" dirty="0"/>
              <a:t> </a:t>
            </a:r>
          </a:p>
          <a:p>
            <a:r>
              <a:rPr lang="en-US" dirty="0"/>
              <a:t>Research that does not involve human subjects. Examples could include data obtained from another source (not directly from the patient or UF) that is totally anonymous (e.g., WHO Global Repository Datasets) or that is coded so that you, the researcher, could NEVER have access to any identifiable data/tissue.</a:t>
            </a:r>
          </a:p>
          <a:p>
            <a:r>
              <a:rPr lang="en-US" b="1" dirty="0"/>
              <a:t>Do I have to submit non-human research to the IRB?</a:t>
            </a:r>
            <a:endParaRPr lang="en-US" dirty="0"/>
          </a:p>
          <a:p>
            <a:r>
              <a:rPr lang="en-US" dirty="0"/>
              <a:t>Yes, it is UF policy that the IRB will make the determination if your medical research it meets the definition of non-human research. </a:t>
            </a:r>
          </a:p>
          <a:p>
            <a:endParaRPr lang="en-US" dirty="0"/>
          </a:p>
        </p:txBody>
      </p:sp>
      <p:sp>
        <p:nvSpPr>
          <p:cNvPr id="4" name="TextBox 3">
            <a:extLst>
              <a:ext uri="{FF2B5EF4-FFF2-40B4-BE49-F238E27FC236}">
                <a16:creationId xmlns:a16="http://schemas.microsoft.com/office/drawing/2014/main" id="{7A2CC450-FDCC-C04F-91B7-BA60C060DC11}"/>
              </a:ext>
            </a:extLst>
          </p:cNvPr>
          <p:cNvSpPr txBox="1"/>
          <p:nvPr/>
        </p:nvSpPr>
        <p:spPr>
          <a:xfrm>
            <a:off x="4983378" y="5499760"/>
            <a:ext cx="2286203" cy="369332"/>
          </a:xfrm>
          <a:prstGeom prst="rect">
            <a:avLst/>
          </a:prstGeom>
          <a:noFill/>
        </p:spPr>
        <p:txBody>
          <a:bodyPr wrap="none" rtlCol="0">
            <a:spAutoFit/>
          </a:bodyPr>
          <a:lstStyle/>
          <a:p>
            <a:r>
              <a:rPr lang="en-US" dirty="0">
                <a:hlinkClick r:id="rId3" action="ppaction://hlinksldjump"/>
              </a:rPr>
              <a:t>Go Back to Categories</a:t>
            </a:r>
            <a:endParaRPr lang="en-US" dirty="0"/>
          </a:p>
        </p:txBody>
      </p:sp>
    </p:spTree>
    <p:extLst>
      <p:ext uri="{BB962C8B-B14F-4D97-AF65-F5344CB8AC3E}">
        <p14:creationId xmlns:p14="http://schemas.microsoft.com/office/powerpoint/2010/main" val="71838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Fast Lane for 600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want to measure the response to magnesium infusions in patients with severe migraines, who would be getting the magnesium anyway as their standard of care.</a:t>
            </a:r>
          </a:p>
        </p:txBody>
      </p:sp>
      <p:sp>
        <p:nvSpPr>
          <p:cNvPr id="5" name="TextBox 4">
            <a:extLst>
              <a:ext uri="{FF2B5EF4-FFF2-40B4-BE49-F238E27FC236}">
                <a16:creationId xmlns:a16="http://schemas.microsoft.com/office/drawing/2014/main" id="{FF5F882F-D4CD-C444-AF4C-C973CBBC41FC}"/>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229020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F87D9-D9E3-FC47-9315-8A2B413349CF}"/>
              </a:ext>
            </a:extLst>
          </p:cNvPr>
          <p:cNvSpPr>
            <a:spLocks noGrp="1"/>
          </p:cNvSpPr>
          <p:nvPr>
            <p:ph type="title"/>
          </p:nvPr>
        </p:nvSpPr>
        <p:spPr/>
        <p:txBody>
          <a:bodyPr/>
          <a:lstStyle/>
          <a:p>
            <a:pPr algn="ctr"/>
            <a:r>
              <a:rPr lang="en-US" dirty="0"/>
              <a:t>Let’s Play Jeopardy!</a:t>
            </a:r>
          </a:p>
        </p:txBody>
      </p:sp>
      <p:graphicFrame>
        <p:nvGraphicFramePr>
          <p:cNvPr id="4" name="Table 4">
            <a:extLst>
              <a:ext uri="{FF2B5EF4-FFF2-40B4-BE49-F238E27FC236}">
                <a16:creationId xmlns:a16="http://schemas.microsoft.com/office/drawing/2014/main" id="{2DB93E6A-4AF4-3049-B089-A299CD0D1468}"/>
              </a:ext>
            </a:extLst>
          </p:cNvPr>
          <p:cNvGraphicFramePr>
            <a:graphicFrameLocks noGrp="1"/>
          </p:cNvGraphicFramePr>
          <p:nvPr>
            <p:ph idx="1"/>
            <p:extLst>
              <p:ext uri="{D42A27DB-BD31-4B8C-83A1-F6EECF244321}">
                <p14:modId xmlns:p14="http://schemas.microsoft.com/office/powerpoint/2010/main" val="2530355639"/>
              </p:ext>
            </p:extLst>
          </p:nvPr>
        </p:nvGraphicFramePr>
        <p:xfrm>
          <a:off x="1096963" y="2108200"/>
          <a:ext cx="10058400" cy="4061372"/>
        </p:xfrm>
        <a:graphic>
          <a:graphicData uri="http://schemas.openxmlformats.org/drawingml/2006/table">
            <a:tbl>
              <a:tblPr firstRow="1" bandRow="1">
                <a:tableStyleId>{0660B408-B3CF-4A94-85FC-2B1E0A45F4A2}</a:tableStyleId>
              </a:tblPr>
              <a:tblGrid>
                <a:gridCol w="2514600">
                  <a:extLst>
                    <a:ext uri="{9D8B030D-6E8A-4147-A177-3AD203B41FA5}">
                      <a16:colId xmlns:a16="http://schemas.microsoft.com/office/drawing/2014/main" val="28577756"/>
                    </a:ext>
                  </a:extLst>
                </a:gridCol>
                <a:gridCol w="2514600">
                  <a:extLst>
                    <a:ext uri="{9D8B030D-6E8A-4147-A177-3AD203B41FA5}">
                      <a16:colId xmlns:a16="http://schemas.microsoft.com/office/drawing/2014/main" val="3500016942"/>
                    </a:ext>
                  </a:extLst>
                </a:gridCol>
                <a:gridCol w="2514600">
                  <a:extLst>
                    <a:ext uri="{9D8B030D-6E8A-4147-A177-3AD203B41FA5}">
                      <a16:colId xmlns:a16="http://schemas.microsoft.com/office/drawing/2014/main" val="2073934440"/>
                    </a:ext>
                  </a:extLst>
                </a:gridCol>
                <a:gridCol w="2514600">
                  <a:extLst>
                    <a:ext uri="{9D8B030D-6E8A-4147-A177-3AD203B41FA5}">
                      <a16:colId xmlns:a16="http://schemas.microsoft.com/office/drawing/2014/main" val="3795215753"/>
                    </a:ext>
                  </a:extLst>
                </a:gridCol>
              </a:tblGrid>
              <a:tr h="1015343">
                <a:tc>
                  <a:txBody>
                    <a:bodyPr/>
                    <a:lstStyle/>
                    <a:p>
                      <a:pPr algn="ctr"/>
                      <a:r>
                        <a:rPr lang="en-US" sz="2800" dirty="0"/>
                        <a:t>Go to the Bank</a:t>
                      </a:r>
                    </a:p>
                  </a:txBody>
                  <a:tcPr anchor="ctr"/>
                </a:tc>
                <a:tc>
                  <a:txBody>
                    <a:bodyPr/>
                    <a:lstStyle/>
                    <a:p>
                      <a:pPr algn="ctr"/>
                      <a:r>
                        <a:rPr lang="en-US" sz="2800" dirty="0"/>
                        <a:t>Time for Your Review</a:t>
                      </a:r>
                    </a:p>
                  </a:txBody>
                  <a:tcPr anchor="ctr"/>
                </a:tc>
                <a:tc>
                  <a:txBody>
                    <a:bodyPr/>
                    <a:lstStyle/>
                    <a:p>
                      <a:pPr algn="ctr"/>
                      <a:r>
                        <a:rPr lang="en-US" sz="2800" dirty="0"/>
                        <a:t>Fast Lane</a:t>
                      </a:r>
                    </a:p>
                  </a:txBody>
                  <a:tcPr anchor="ctr"/>
                </a:tc>
                <a:tc>
                  <a:txBody>
                    <a:bodyPr/>
                    <a:lstStyle/>
                    <a:p>
                      <a:pPr algn="ctr"/>
                      <a:r>
                        <a:rPr lang="en-US" sz="2800" dirty="0"/>
                        <a:t>I’ve Got Friends</a:t>
                      </a:r>
                    </a:p>
                  </a:txBody>
                  <a:tcPr anchor="ctr"/>
                </a:tc>
                <a:extLst>
                  <a:ext uri="{0D108BD9-81ED-4DB2-BD59-A6C34878D82A}">
                    <a16:rowId xmlns:a16="http://schemas.microsoft.com/office/drawing/2014/main" val="910090880"/>
                  </a:ext>
                </a:extLst>
              </a:tr>
              <a:tr h="1015343">
                <a:tc>
                  <a:txBody>
                    <a:bodyPr/>
                    <a:lstStyle/>
                    <a:p>
                      <a:pPr algn="ctr"/>
                      <a:r>
                        <a:rPr lang="en-US" sz="2800" dirty="0">
                          <a:hlinkClick r:id="rId2" action="ppaction://hlinksldjump"/>
                        </a:rPr>
                        <a:t>200</a:t>
                      </a:r>
                      <a:endParaRPr lang="en-US" sz="2800" dirty="0"/>
                    </a:p>
                  </a:txBody>
                  <a:tcPr anchor="ctr"/>
                </a:tc>
                <a:tc>
                  <a:txBody>
                    <a:bodyPr/>
                    <a:lstStyle/>
                    <a:p>
                      <a:pPr algn="ctr"/>
                      <a:r>
                        <a:rPr lang="en-US" sz="2800" dirty="0">
                          <a:hlinkClick r:id="rId3" action="ppaction://hlinksldjump"/>
                        </a:rPr>
                        <a:t>200</a:t>
                      </a:r>
                      <a:endParaRPr lang="en-US" sz="2800" dirty="0"/>
                    </a:p>
                  </a:txBody>
                  <a:tcPr anchor="ctr"/>
                </a:tc>
                <a:tc>
                  <a:txBody>
                    <a:bodyPr/>
                    <a:lstStyle/>
                    <a:p>
                      <a:pPr algn="ctr"/>
                      <a:r>
                        <a:rPr lang="en-US" sz="2800" dirty="0">
                          <a:hlinkClick r:id="rId4" action="ppaction://hlinksldjump"/>
                        </a:rPr>
                        <a:t>200</a:t>
                      </a:r>
                      <a:endParaRPr lang="en-US" sz="2800" dirty="0"/>
                    </a:p>
                  </a:txBody>
                  <a:tcPr anchor="ctr"/>
                </a:tc>
                <a:tc>
                  <a:txBody>
                    <a:bodyPr/>
                    <a:lstStyle/>
                    <a:p>
                      <a:pPr algn="ctr"/>
                      <a:r>
                        <a:rPr lang="en-US" sz="2800" dirty="0">
                          <a:hlinkClick r:id="rId5" action="ppaction://hlinksldjump"/>
                        </a:rPr>
                        <a:t>200</a:t>
                      </a:r>
                      <a:endParaRPr lang="en-US" sz="2800" dirty="0"/>
                    </a:p>
                  </a:txBody>
                  <a:tcPr anchor="ctr"/>
                </a:tc>
                <a:extLst>
                  <a:ext uri="{0D108BD9-81ED-4DB2-BD59-A6C34878D82A}">
                    <a16:rowId xmlns:a16="http://schemas.microsoft.com/office/drawing/2014/main" val="2754095011"/>
                  </a:ext>
                </a:extLst>
              </a:tr>
              <a:tr h="1015343">
                <a:tc>
                  <a:txBody>
                    <a:bodyPr/>
                    <a:lstStyle/>
                    <a:p>
                      <a:pPr algn="ctr"/>
                      <a:r>
                        <a:rPr lang="en-US" sz="2800" dirty="0">
                          <a:hlinkClick r:id="rId6" action="ppaction://hlinksldjump"/>
                        </a:rPr>
                        <a:t>400</a:t>
                      </a:r>
                      <a:endParaRPr lang="en-US" sz="2800" dirty="0"/>
                    </a:p>
                  </a:txBody>
                  <a:tcPr anchor="ctr"/>
                </a:tc>
                <a:tc>
                  <a:txBody>
                    <a:bodyPr/>
                    <a:lstStyle/>
                    <a:p>
                      <a:pPr algn="ctr"/>
                      <a:r>
                        <a:rPr lang="en-US" sz="2800" dirty="0">
                          <a:hlinkClick r:id="rId7" action="ppaction://hlinksldjump"/>
                        </a:rPr>
                        <a:t>400</a:t>
                      </a:r>
                      <a:endParaRPr lang="en-US" sz="2800" dirty="0"/>
                    </a:p>
                  </a:txBody>
                  <a:tcPr anchor="ctr"/>
                </a:tc>
                <a:tc>
                  <a:txBody>
                    <a:bodyPr/>
                    <a:lstStyle/>
                    <a:p>
                      <a:pPr algn="ctr"/>
                      <a:r>
                        <a:rPr lang="en-US" sz="2800" dirty="0">
                          <a:hlinkClick r:id="rId8" action="ppaction://hlinksldjump"/>
                        </a:rPr>
                        <a:t>400</a:t>
                      </a:r>
                      <a:endParaRPr lang="en-US" sz="2800" dirty="0"/>
                    </a:p>
                  </a:txBody>
                  <a:tcPr anchor="ctr"/>
                </a:tc>
                <a:tc>
                  <a:txBody>
                    <a:bodyPr/>
                    <a:lstStyle/>
                    <a:p>
                      <a:pPr algn="ctr"/>
                      <a:r>
                        <a:rPr lang="en-US" sz="2800" dirty="0">
                          <a:hlinkClick r:id="rId9" action="ppaction://hlinksldjump"/>
                        </a:rPr>
                        <a:t>400</a:t>
                      </a:r>
                      <a:endParaRPr lang="en-US" sz="2800" dirty="0"/>
                    </a:p>
                  </a:txBody>
                  <a:tcPr anchor="ctr"/>
                </a:tc>
                <a:extLst>
                  <a:ext uri="{0D108BD9-81ED-4DB2-BD59-A6C34878D82A}">
                    <a16:rowId xmlns:a16="http://schemas.microsoft.com/office/drawing/2014/main" val="2094608615"/>
                  </a:ext>
                </a:extLst>
              </a:tr>
              <a:tr h="1015343">
                <a:tc>
                  <a:txBody>
                    <a:bodyPr/>
                    <a:lstStyle/>
                    <a:p>
                      <a:pPr algn="ctr"/>
                      <a:r>
                        <a:rPr lang="en-US" sz="2800" dirty="0">
                          <a:hlinkClick r:id="rId10" action="ppaction://hlinksldjump"/>
                        </a:rPr>
                        <a:t>600</a:t>
                      </a:r>
                      <a:endParaRPr lang="en-US" sz="2800" dirty="0"/>
                    </a:p>
                  </a:txBody>
                  <a:tcPr anchor="ctr"/>
                </a:tc>
                <a:tc>
                  <a:txBody>
                    <a:bodyPr/>
                    <a:lstStyle/>
                    <a:p>
                      <a:pPr algn="ctr"/>
                      <a:r>
                        <a:rPr lang="en-US" sz="2800" dirty="0">
                          <a:hlinkClick r:id="rId11" action="ppaction://hlinksldjump"/>
                        </a:rPr>
                        <a:t>600</a:t>
                      </a:r>
                      <a:endParaRPr lang="en-US" sz="2800" dirty="0"/>
                    </a:p>
                  </a:txBody>
                  <a:tcPr anchor="ctr"/>
                </a:tc>
                <a:tc>
                  <a:txBody>
                    <a:bodyPr/>
                    <a:lstStyle/>
                    <a:p>
                      <a:pPr algn="ctr"/>
                      <a:r>
                        <a:rPr lang="en-US" sz="2800" dirty="0">
                          <a:hlinkClick r:id="rId12" action="ppaction://hlinksldjump"/>
                        </a:rPr>
                        <a:t>600</a:t>
                      </a:r>
                      <a:endParaRPr lang="en-US" sz="2800" dirty="0"/>
                    </a:p>
                  </a:txBody>
                  <a:tcPr anchor="ctr"/>
                </a:tc>
                <a:tc>
                  <a:txBody>
                    <a:bodyPr/>
                    <a:lstStyle/>
                    <a:p>
                      <a:pPr algn="ctr"/>
                      <a:r>
                        <a:rPr lang="en-US" sz="2800" dirty="0">
                          <a:hlinkClick r:id="rId13" action="ppaction://hlinksldjump"/>
                        </a:rPr>
                        <a:t>600</a:t>
                      </a:r>
                      <a:endParaRPr lang="en-US" sz="2800" dirty="0"/>
                    </a:p>
                  </a:txBody>
                  <a:tcPr anchor="ctr"/>
                </a:tc>
                <a:extLst>
                  <a:ext uri="{0D108BD9-81ED-4DB2-BD59-A6C34878D82A}">
                    <a16:rowId xmlns:a16="http://schemas.microsoft.com/office/drawing/2014/main" val="2985750962"/>
                  </a:ext>
                </a:extLst>
              </a:tr>
            </a:tbl>
          </a:graphicData>
        </a:graphic>
      </p:graphicFrame>
    </p:spTree>
    <p:extLst>
      <p:ext uri="{BB962C8B-B14F-4D97-AF65-F5344CB8AC3E}">
        <p14:creationId xmlns:p14="http://schemas.microsoft.com/office/powerpoint/2010/main" val="673365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3E2ED-86E4-464B-84FD-ADBBBDBC47E9}"/>
              </a:ext>
            </a:extLst>
          </p:cNvPr>
          <p:cNvSpPr>
            <a:spLocks noGrp="1"/>
          </p:cNvSpPr>
          <p:nvPr>
            <p:ph type="title"/>
          </p:nvPr>
        </p:nvSpPr>
        <p:spPr/>
        <p:txBody>
          <a:bodyPr/>
          <a:lstStyle/>
          <a:p>
            <a:r>
              <a:rPr lang="en-US" dirty="0"/>
              <a:t>What is expedited research?</a:t>
            </a:r>
          </a:p>
        </p:txBody>
      </p:sp>
      <p:sp>
        <p:nvSpPr>
          <p:cNvPr id="3" name="Content Placeholder 2">
            <a:extLst>
              <a:ext uri="{FF2B5EF4-FFF2-40B4-BE49-F238E27FC236}">
                <a16:creationId xmlns:a16="http://schemas.microsoft.com/office/drawing/2014/main" id="{66CA5EEC-996C-F64C-8F35-E9BAA1CCB7FB}"/>
              </a:ext>
            </a:extLst>
          </p:cNvPr>
          <p:cNvSpPr>
            <a:spLocks noGrp="1"/>
          </p:cNvSpPr>
          <p:nvPr>
            <p:ph idx="1"/>
          </p:nvPr>
        </p:nvSpPr>
        <p:spPr/>
        <p:txBody>
          <a:bodyPr>
            <a:normAutofit/>
          </a:bodyPr>
          <a:lstStyle/>
          <a:p>
            <a:r>
              <a:rPr lang="en-US" dirty="0"/>
              <a:t>Expedited = Human Subjects Research that involves no more than minimal risk to human subjects. What is minimal risk? The probability and magnitude of harm or discomfort anticipated in the research are not greater in and of themselves than those ordinarily encountered in daily life or during the performance of routine physical or psychological examinations or tests. </a:t>
            </a:r>
            <a:r>
              <a:rPr lang="en-US" u="sng" dirty="0">
                <a:hlinkClick r:id="rId2"/>
              </a:rPr>
              <a:t>http://irb.ufl.edu/wp-content/uploads/Expedited-Submissions.pdf</a:t>
            </a:r>
            <a:endParaRPr lang="en-US" dirty="0"/>
          </a:p>
          <a:p>
            <a:r>
              <a:rPr lang="en-US" dirty="0"/>
              <a:t>Common FAQ: Does expedited mean I don’t need to obtained informed consent? </a:t>
            </a:r>
          </a:p>
          <a:p>
            <a:r>
              <a:rPr lang="en-US" i="1" dirty="0"/>
              <a:t>Not necessarily.</a:t>
            </a:r>
            <a:r>
              <a:rPr lang="en-US" dirty="0"/>
              <a:t> Your study may fit the requirements for waiver of informed consent, or it may require informed consent.</a:t>
            </a:r>
          </a:p>
          <a:p>
            <a:endParaRPr lang="en-US" dirty="0"/>
          </a:p>
        </p:txBody>
      </p:sp>
      <p:sp>
        <p:nvSpPr>
          <p:cNvPr id="4" name="TextBox 3">
            <a:extLst>
              <a:ext uri="{FF2B5EF4-FFF2-40B4-BE49-F238E27FC236}">
                <a16:creationId xmlns:a16="http://schemas.microsoft.com/office/drawing/2014/main" id="{8825ADA9-7301-154E-85B2-682F859E8AED}"/>
              </a:ext>
            </a:extLst>
          </p:cNvPr>
          <p:cNvSpPr txBox="1"/>
          <p:nvPr/>
        </p:nvSpPr>
        <p:spPr>
          <a:xfrm>
            <a:off x="4983378" y="5297556"/>
            <a:ext cx="2286203" cy="369332"/>
          </a:xfrm>
          <a:prstGeom prst="rect">
            <a:avLst/>
          </a:prstGeom>
          <a:noFill/>
        </p:spPr>
        <p:txBody>
          <a:bodyPr wrap="none" rtlCol="0">
            <a:spAutoFit/>
          </a:bodyPr>
          <a:lstStyle/>
          <a:p>
            <a:r>
              <a:rPr lang="en-US" dirty="0">
                <a:hlinkClick r:id="rId3" action="ppaction://hlinksldjump"/>
              </a:rPr>
              <a:t>Go Back to Categories</a:t>
            </a:r>
            <a:endParaRPr lang="en-US" dirty="0"/>
          </a:p>
        </p:txBody>
      </p:sp>
    </p:spTree>
    <p:extLst>
      <p:ext uri="{BB962C8B-B14F-4D97-AF65-F5344CB8AC3E}">
        <p14:creationId xmlns:p14="http://schemas.microsoft.com/office/powerpoint/2010/main" val="613220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I’ve Got Friends for 200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Catheter-associated UTIs are bad! You want to decrease the incidence of CAUTIs on your unit, so you implemented an standardized educational tool for nurses. You want to measure the incidence of CAUTIs before and after the educational tool.</a:t>
            </a:r>
          </a:p>
        </p:txBody>
      </p:sp>
      <p:sp>
        <p:nvSpPr>
          <p:cNvPr id="5" name="TextBox 4">
            <a:extLst>
              <a:ext uri="{FF2B5EF4-FFF2-40B4-BE49-F238E27FC236}">
                <a16:creationId xmlns:a16="http://schemas.microsoft.com/office/drawing/2014/main" id="{8938AABD-F38B-774D-9F6C-13372323AE9D}"/>
              </a:ext>
            </a:extLst>
          </p:cNvPr>
          <p:cNvSpPr txBox="1"/>
          <p:nvPr/>
        </p:nvSpPr>
        <p:spPr>
          <a:xfrm>
            <a:off x="5131624" y="5357191"/>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770646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CBAFA-6174-FC40-AD4E-6FA40DFB19F7}"/>
              </a:ext>
            </a:extLst>
          </p:cNvPr>
          <p:cNvSpPr>
            <a:spLocks noGrp="1"/>
          </p:cNvSpPr>
          <p:nvPr>
            <p:ph type="title"/>
          </p:nvPr>
        </p:nvSpPr>
        <p:spPr/>
        <p:txBody>
          <a:bodyPr/>
          <a:lstStyle/>
          <a:p>
            <a:r>
              <a:rPr lang="en-US" dirty="0"/>
              <a:t>What is QI</a:t>
            </a:r>
          </a:p>
        </p:txBody>
      </p:sp>
      <p:sp>
        <p:nvSpPr>
          <p:cNvPr id="3" name="Content Placeholder 2">
            <a:extLst>
              <a:ext uri="{FF2B5EF4-FFF2-40B4-BE49-F238E27FC236}">
                <a16:creationId xmlns:a16="http://schemas.microsoft.com/office/drawing/2014/main" id="{9FD7B51D-E359-364F-9743-A752C7D79DBE}"/>
              </a:ext>
            </a:extLst>
          </p:cNvPr>
          <p:cNvSpPr>
            <a:spLocks noGrp="1"/>
          </p:cNvSpPr>
          <p:nvPr>
            <p:ph idx="1"/>
          </p:nvPr>
        </p:nvSpPr>
        <p:spPr/>
        <p:txBody>
          <a:bodyPr>
            <a:normAutofit fontScale="85000" lnSpcReduction="10000"/>
          </a:bodyPr>
          <a:lstStyle/>
          <a:p>
            <a:r>
              <a:rPr lang="en-US" b="1" dirty="0"/>
              <a:t>Is this QI or is this research?</a:t>
            </a:r>
            <a:endParaRPr lang="en-US" dirty="0"/>
          </a:p>
          <a:p>
            <a:r>
              <a:rPr lang="en-US" u="sng" dirty="0">
                <a:hlinkClick r:id="rId2"/>
              </a:rPr>
              <a:t>http://irb.ufl.edu/wp-content/uploads/Quality-vs-Research.pdf</a:t>
            </a:r>
            <a:r>
              <a:rPr lang="en-US" dirty="0"/>
              <a:t> </a:t>
            </a:r>
          </a:p>
          <a:p>
            <a:r>
              <a:rPr lang="en-US" dirty="0"/>
              <a:t>Unfortunately, there is no regulatory definition of QI. This example above is QI. It is a “systematic, data-guided activity designed to bring about immediate or nearly immediate improvements in health care delivery.”</a:t>
            </a:r>
          </a:p>
          <a:p>
            <a:r>
              <a:rPr lang="en-US" dirty="0"/>
              <a:t>	Do I submit my QI project to the IRB?</a:t>
            </a:r>
          </a:p>
          <a:p>
            <a:r>
              <a:rPr lang="en-US" dirty="0"/>
              <a:t>No, you submit it to QIPR </a:t>
            </a:r>
            <a:r>
              <a:rPr lang="en-US" u="sng" dirty="0">
                <a:hlinkClick r:id="rId3"/>
              </a:rPr>
              <a:t>https://qipr.ese.ufhealth.org/approver/</a:t>
            </a:r>
            <a:endParaRPr lang="en-US" dirty="0"/>
          </a:p>
          <a:p>
            <a:r>
              <a:rPr lang="en-US" dirty="0"/>
              <a:t>	What if I still don’t know if my work is QI or Research?</a:t>
            </a:r>
          </a:p>
          <a:p>
            <a:r>
              <a:rPr lang="en-US" dirty="0"/>
              <a:t>Fill out the QA vs Research form located in </a:t>
            </a:r>
            <a:r>
              <a:rPr lang="en-US" u="sng" dirty="0">
                <a:hlinkClick r:id="rId2"/>
              </a:rPr>
              <a:t>http://irb.ufl.edu/wp-content/uploads/Quality-vs-Research.pdf</a:t>
            </a:r>
            <a:r>
              <a:rPr lang="en-US" dirty="0"/>
              <a:t> and send to the IRB Chair Dr. </a:t>
            </a:r>
            <a:r>
              <a:rPr lang="en-US" dirty="0" err="1"/>
              <a:t>Iafrate</a:t>
            </a:r>
            <a:r>
              <a:rPr lang="en-US" dirty="0"/>
              <a:t> (</a:t>
            </a:r>
            <a:r>
              <a:rPr lang="en-US" u="sng" dirty="0">
                <a:hlinkClick r:id="rId4"/>
              </a:rPr>
              <a:t>iafrate@ufl.edu</a:t>
            </a:r>
            <a:r>
              <a:rPr lang="en-US" dirty="0"/>
              <a:t>) </a:t>
            </a:r>
          </a:p>
          <a:p>
            <a:endParaRPr lang="en-US" dirty="0"/>
          </a:p>
        </p:txBody>
      </p:sp>
      <p:sp>
        <p:nvSpPr>
          <p:cNvPr id="4" name="TextBox 3">
            <a:extLst>
              <a:ext uri="{FF2B5EF4-FFF2-40B4-BE49-F238E27FC236}">
                <a16:creationId xmlns:a16="http://schemas.microsoft.com/office/drawing/2014/main" id="{03589B93-DD2D-5040-B3AD-1E103C176035}"/>
              </a:ext>
            </a:extLst>
          </p:cNvPr>
          <p:cNvSpPr txBox="1"/>
          <p:nvPr/>
        </p:nvSpPr>
        <p:spPr>
          <a:xfrm>
            <a:off x="4983378" y="5684426"/>
            <a:ext cx="2286203" cy="369332"/>
          </a:xfrm>
          <a:prstGeom prst="rect">
            <a:avLst/>
          </a:prstGeom>
          <a:noFill/>
        </p:spPr>
        <p:txBody>
          <a:bodyPr wrap="none" rtlCol="0">
            <a:spAutoFit/>
          </a:bodyPr>
          <a:lstStyle/>
          <a:p>
            <a:r>
              <a:rPr lang="en-US" dirty="0">
                <a:hlinkClick r:id="rId5" action="ppaction://hlinksldjump"/>
              </a:rPr>
              <a:t>Go Back to Categories</a:t>
            </a:r>
            <a:endParaRPr lang="en-US" dirty="0"/>
          </a:p>
        </p:txBody>
      </p:sp>
    </p:spTree>
    <p:extLst>
      <p:ext uri="{BB962C8B-B14F-4D97-AF65-F5344CB8AC3E}">
        <p14:creationId xmlns:p14="http://schemas.microsoft.com/office/powerpoint/2010/main" val="38668371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I’ve Got Friends for 400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I have a colleague at another university with the same research interests and we want to do a study together.</a:t>
            </a:r>
          </a:p>
        </p:txBody>
      </p:sp>
      <p:sp>
        <p:nvSpPr>
          <p:cNvPr id="5" name="TextBox 4">
            <a:extLst>
              <a:ext uri="{FF2B5EF4-FFF2-40B4-BE49-F238E27FC236}">
                <a16:creationId xmlns:a16="http://schemas.microsoft.com/office/drawing/2014/main" id="{B7719A00-81F3-4F4E-9280-3085E759DC07}"/>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4054947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593C7-0B30-2D41-A3F9-3E3C1AFA8F26}"/>
              </a:ext>
            </a:extLst>
          </p:cNvPr>
          <p:cNvSpPr>
            <a:spLocks noGrp="1"/>
          </p:cNvSpPr>
          <p:nvPr>
            <p:ph type="title"/>
          </p:nvPr>
        </p:nvSpPr>
        <p:spPr/>
        <p:txBody>
          <a:bodyPr/>
          <a:lstStyle/>
          <a:p>
            <a:r>
              <a:rPr lang="en-US" dirty="0"/>
              <a:t>What is a Federal Wide Assurance?</a:t>
            </a:r>
          </a:p>
        </p:txBody>
      </p:sp>
      <p:sp>
        <p:nvSpPr>
          <p:cNvPr id="3" name="Content Placeholder 2">
            <a:extLst>
              <a:ext uri="{FF2B5EF4-FFF2-40B4-BE49-F238E27FC236}">
                <a16:creationId xmlns:a16="http://schemas.microsoft.com/office/drawing/2014/main" id="{6DC79236-E852-614B-A5FE-83D40AB5A90B}"/>
              </a:ext>
            </a:extLst>
          </p:cNvPr>
          <p:cNvSpPr>
            <a:spLocks noGrp="1"/>
          </p:cNvSpPr>
          <p:nvPr>
            <p:ph idx="1"/>
          </p:nvPr>
        </p:nvSpPr>
        <p:spPr/>
        <p:txBody>
          <a:bodyPr>
            <a:normAutofit lnSpcReduction="10000"/>
          </a:bodyPr>
          <a:lstStyle/>
          <a:p>
            <a:r>
              <a:rPr lang="en-US" b="1" dirty="0"/>
              <a:t>Is your colleague at another University or unaffiliated with an institution that has a Federal Wide Assurance (FWA)?</a:t>
            </a:r>
            <a:endParaRPr lang="en-US" dirty="0"/>
          </a:p>
          <a:p>
            <a:r>
              <a:rPr lang="en-US" u="sng" dirty="0">
                <a:hlinkClick r:id="rId2"/>
              </a:rPr>
              <a:t>http://irb.ufl.edu/wp-content/uploads/Guideline-Unaffiliated-Investigators.pdf</a:t>
            </a:r>
            <a:endParaRPr lang="en-US" dirty="0"/>
          </a:p>
          <a:p>
            <a:r>
              <a:rPr lang="en-US" dirty="0"/>
              <a:t>In general, most faculty work with investigators at another institution with an IRB. The unaffiliated investigator guideline therefore does NOT apply to them because that institution likely has an FWA. </a:t>
            </a:r>
          </a:p>
          <a:p>
            <a:r>
              <a:rPr lang="en-US" dirty="0"/>
              <a:t>You can of course still collaborate and do studies with other institutions, but the IRB structure, data transfer/use agreements, etc., vary based on the type of study and the type of funding.</a:t>
            </a:r>
          </a:p>
          <a:p>
            <a:r>
              <a:rPr lang="en-US" b="1" dirty="0"/>
              <a:t>In that case, consulting with the IRB is advised!</a:t>
            </a:r>
          </a:p>
          <a:p>
            <a:endParaRPr lang="en-US" dirty="0"/>
          </a:p>
        </p:txBody>
      </p:sp>
      <p:sp>
        <p:nvSpPr>
          <p:cNvPr id="4" name="TextBox 3">
            <a:extLst>
              <a:ext uri="{FF2B5EF4-FFF2-40B4-BE49-F238E27FC236}">
                <a16:creationId xmlns:a16="http://schemas.microsoft.com/office/drawing/2014/main" id="{74494FBE-E25E-6C47-AD8F-F076644EE63B}"/>
              </a:ext>
            </a:extLst>
          </p:cNvPr>
          <p:cNvSpPr txBox="1"/>
          <p:nvPr/>
        </p:nvSpPr>
        <p:spPr>
          <a:xfrm>
            <a:off x="4983378" y="5684426"/>
            <a:ext cx="2286203" cy="369332"/>
          </a:xfrm>
          <a:prstGeom prst="rect">
            <a:avLst/>
          </a:prstGeom>
          <a:noFill/>
        </p:spPr>
        <p:txBody>
          <a:bodyPr wrap="none" rtlCol="0">
            <a:spAutoFit/>
          </a:bodyPr>
          <a:lstStyle/>
          <a:p>
            <a:r>
              <a:rPr lang="en-US" dirty="0">
                <a:hlinkClick r:id="rId3" action="ppaction://hlinksldjump"/>
              </a:rPr>
              <a:t>Go Back to Categories</a:t>
            </a:r>
            <a:endParaRPr lang="en-US" dirty="0"/>
          </a:p>
        </p:txBody>
      </p:sp>
    </p:spTree>
    <p:extLst>
      <p:ext uri="{BB962C8B-B14F-4D97-AF65-F5344CB8AC3E}">
        <p14:creationId xmlns:p14="http://schemas.microsoft.com/office/powerpoint/2010/main" val="821096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I’ve Got Friends for 600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I still have questions, what do I do?</a:t>
            </a:r>
          </a:p>
        </p:txBody>
      </p:sp>
      <p:sp>
        <p:nvSpPr>
          <p:cNvPr id="5" name="TextBox 4">
            <a:extLst>
              <a:ext uri="{FF2B5EF4-FFF2-40B4-BE49-F238E27FC236}">
                <a16:creationId xmlns:a16="http://schemas.microsoft.com/office/drawing/2014/main" id="{4FBA924F-C7B3-A645-B1CB-F7683475BAD0}"/>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2120468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03E3D-D89F-1A43-99CC-60E0E7CCA1A4}"/>
              </a:ext>
            </a:extLst>
          </p:cNvPr>
          <p:cNvSpPr>
            <a:spLocks noGrp="1"/>
          </p:cNvSpPr>
          <p:nvPr>
            <p:ph type="title"/>
          </p:nvPr>
        </p:nvSpPr>
        <p:spPr/>
        <p:txBody>
          <a:bodyPr/>
          <a:lstStyle/>
          <a:p>
            <a:r>
              <a:rPr lang="en-US" dirty="0"/>
              <a:t>Ask!</a:t>
            </a:r>
          </a:p>
        </p:txBody>
      </p:sp>
      <p:sp>
        <p:nvSpPr>
          <p:cNvPr id="3" name="Content Placeholder 2">
            <a:extLst>
              <a:ext uri="{FF2B5EF4-FFF2-40B4-BE49-F238E27FC236}">
                <a16:creationId xmlns:a16="http://schemas.microsoft.com/office/drawing/2014/main" id="{6344093D-B970-1E47-879D-81E7B5952FAF}"/>
              </a:ext>
            </a:extLst>
          </p:cNvPr>
          <p:cNvSpPr>
            <a:spLocks noGrp="1"/>
          </p:cNvSpPr>
          <p:nvPr>
            <p:ph idx="1"/>
          </p:nvPr>
        </p:nvSpPr>
        <p:spPr/>
        <p:txBody>
          <a:bodyPr/>
          <a:lstStyle/>
          <a:p>
            <a:r>
              <a:rPr lang="en-US" dirty="0"/>
              <a:t>You can visit the IRB website (</a:t>
            </a:r>
            <a:r>
              <a:rPr lang="en-US" u="sng" dirty="0">
                <a:hlinkClick r:id="rId2"/>
              </a:rPr>
              <a:t>http://irb.ufl.edu/irb01.html</a:t>
            </a:r>
            <a:r>
              <a:rPr lang="en-US" dirty="0"/>
              <a:t>), email IRB-01 (</a:t>
            </a:r>
            <a:r>
              <a:rPr lang="en-US" u="sng" dirty="0">
                <a:hlinkClick r:id="rId3"/>
              </a:rPr>
              <a:t>https://uf.tfaforms.net/356</a:t>
            </a:r>
            <a:r>
              <a:rPr lang="en-US" dirty="0"/>
              <a:t>), or locally email Dr. </a:t>
            </a:r>
            <a:r>
              <a:rPr lang="en-US" dirty="0" err="1"/>
              <a:t>Wajeeh</a:t>
            </a:r>
            <a:r>
              <a:rPr lang="en-US" dirty="0"/>
              <a:t> </a:t>
            </a:r>
            <a:r>
              <a:rPr lang="en-US" dirty="0" err="1"/>
              <a:t>Bajwa</a:t>
            </a:r>
            <a:r>
              <a:rPr lang="en-US" dirty="0"/>
              <a:t> (</a:t>
            </a:r>
            <a:r>
              <a:rPr lang="en-US" u="sng">
                <a:hlinkClick r:id="rId4"/>
              </a:rPr>
              <a:t>Wajeeh.</a:t>
            </a:r>
            <a:r>
              <a:rPr lang="en-US" u="sng" dirty="0">
                <a:hlinkClick r:id="rId4"/>
              </a:rPr>
              <a:t>Bajwa@jax.ufl.edu</a:t>
            </a:r>
            <a:r>
              <a:rPr lang="en-US" dirty="0"/>
              <a:t>).  </a:t>
            </a:r>
          </a:p>
          <a:p>
            <a:r>
              <a:rPr lang="en-US" dirty="0"/>
              <a:t>This document is a guide and does not cover every situation/study. When in doubt, consult the IRB!</a:t>
            </a:r>
          </a:p>
        </p:txBody>
      </p:sp>
      <p:sp>
        <p:nvSpPr>
          <p:cNvPr id="4" name="TextBox 3">
            <a:extLst>
              <a:ext uri="{FF2B5EF4-FFF2-40B4-BE49-F238E27FC236}">
                <a16:creationId xmlns:a16="http://schemas.microsoft.com/office/drawing/2014/main" id="{8021424B-102D-3D4D-97DA-B88FAAA2FFCB}"/>
              </a:ext>
            </a:extLst>
          </p:cNvPr>
          <p:cNvSpPr txBox="1"/>
          <p:nvPr/>
        </p:nvSpPr>
        <p:spPr>
          <a:xfrm>
            <a:off x="4983378" y="5078896"/>
            <a:ext cx="2286203" cy="369332"/>
          </a:xfrm>
          <a:prstGeom prst="rect">
            <a:avLst/>
          </a:prstGeom>
          <a:noFill/>
        </p:spPr>
        <p:txBody>
          <a:bodyPr wrap="none" rtlCol="0">
            <a:spAutoFit/>
          </a:bodyPr>
          <a:lstStyle/>
          <a:p>
            <a:r>
              <a:rPr lang="en-US" dirty="0">
                <a:hlinkClick r:id="rId5" action="ppaction://hlinksldjump"/>
              </a:rPr>
              <a:t>Go Back to Categories</a:t>
            </a:r>
            <a:endParaRPr lang="en-US" dirty="0"/>
          </a:p>
        </p:txBody>
      </p:sp>
    </p:spTree>
    <p:extLst>
      <p:ext uri="{BB962C8B-B14F-4D97-AF65-F5344CB8AC3E}">
        <p14:creationId xmlns:p14="http://schemas.microsoft.com/office/powerpoint/2010/main" val="1820463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Go to the Bank for 200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have a population of interest (e.g., women who have been diagnosed with breast cancer) that you would like to contact for future studies.</a:t>
            </a:r>
          </a:p>
        </p:txBody>
      </p:sp>
      <p:sp>
        <p:nvSpPr>
          <p:cNvPr id="7" name="TextBox 6">
            <a:hlinkClick r:id="rId2" action="ppaction://hlinksldjump"/>
            <a:extLst>
              <a:ext uri="{FF2B5EF4-FFF2-40B4-BE49-F238E27FC236}">
                <a16:creationId xmlns:a16="http://schemas.microsoft.com/office/drawing/2014/main" id="{91EBB0BC-163C-A549-B68C-CA34D7CC9956}"/>
              </a:ext>
            </a:extLst>
          </p:cNvPr>
          <p:cNvSpPr txBox="1"/>
          <p:nvPr/>
        </p:nvSpPr>
        <p:spPr>
          <a:xfrm>
            <a:off x="5046029" y="5124540"/>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2461224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3083D-2743-6F4E-B095-329CBD5A972F}"/>
              </a:ext>
            </a:extLst>
          </p:cNvPr>
          <p:cNvSpPr>
            <a:spLocks noGrp="1"/>
          </p:cNvSpPr>
          <p:nvPr>
            <p:ph type="title"/>
          </p:nvPr>
        </p:nvSpPr>
        <p:spPr/>
        <p:txBody>
          <a:bodyPr/>
          <a:lstStyle/>
          <a:p>
            <a:r>
              <a:rPr lang="en-US" dirty="0"/>
              <a:t>Contact Registry</a:t>
            </a:r>
          </a:p>
        </p:txBody>
      </p:sp>
      <p:sp>
        <p:nvSpPr>
          <p:cNvPr id="3" name="Content Placeholder 2">
            <a:extLst>
              <a:ext uri="{FF2B5EF4-FFF2-40B4-BE49-F238E27FC236}">
                <a16:creationId xmlns:a16="http://schemas.microsoft.com/office/drawing/2014/main" id="{9D9DFBA7-A6BA-4D42-B641-AF41F3CFBFEE}"/>
              </a:ext>
            </a:extLst>
          </p:cNvPr>
          <p:cNvSpPr>
            <a:spLocks noGrp="1"/>
          </p:cNvSpPr>
          <p:nvPr>
            <p:ph idx="1"/>
          </p:nvPr>
        </p:nvSpPr>
        <p:spPr/>
        <p:txBody>
          <a:bodyPr/>
          <a:lstStyle/>
          <a:p>
            <a:r>
              <a:rPr lang="en-US" b="1" dirty="0"/>
              <a:t>IRB Application type: </a:t>
            </a:r>
            <a:endParaRPr lang="en-US" dirty="0"/>
          </a:p>
          <a:p>
            <a:r>
              <a:rPr lang="en-US" dirty="0"/>
              <a:t>Contact Registry (</a:t>
            </a:r>
            <a:r>
              <a:rPr lang="en-US" u="sng" dirty="0">
                <a:hlinkClick r:id="rId2"/>
              </a:rPr>
              <a:t>http://irb.ufl.edu/wp-content/uploads/Banks.pdf</a:t>
            </a:r>
            <a:r>
              <a:rPr lang="en-US" dirty="0"/>
              <a:t>) </a:t>
            </a:r>
          </a:p>
          <a:p>
            <a:r>
              <a:rPr lang="en-US" dirty="0"/>
              <a:t>ICF see </a:t>
            </a:r>
            <a:r>
              <a:rPr lang="en-US" u="sng" dirty="0">
                <a:hlinkClick r:id="rId3"/>
              </a:rPr>
              <a:t>http://irb.ufl.edu/irb01/forms/forms-2-2.html</a:t>
            </a:r>
            <a:r>
              <a:rPr lang="en-US" dirty="0"/>
              <a:t>, go to Informed Consent forms with HIPAA -&gt; go to ‘Contact Registry only ICF’</a:t>
            </a:r>
          </a:p>
          <a:p>
            <a:endParaRPr lang="en-US" dirty="0"/>
          </a:p>
        </p:txBody>
      </p:sp>
      <p:sp>
        <p:nvSpPr>
          <p:cNvPr id="4" name="TextBox 3">
            <a:extLst>
              <a:ext uri="{FF2B5EF4-FFF2-40B4-BE49-F238E27FC236}">
                <a16:creationId xmlns:a16="http://schemas.microsoft.com/office/drawing/2014/main" id="{319D9A1A-1452-8644-844B-831D43C57071}"/>
              </a:ext>
            </a:extLst>
          </p:cNvPr>
          <p:cNvSpPr txBox="1"/>
          <p:nvPr/>
        </p:nvSpPr>
        <p:spPr>
          <a:xfrm>
            <a:off x="4983378" y="5078896"/>
            <a:ext cx="2286203" cy="369332"/>
          </a:xfrm>
          <a:prstGeom prst="rect">
            <a:avLst/>
          </a:prstGeom>
          <a:noFill/>
        </p:spPr>
        <p:txBody>
          <a:bodyPr wrap="none" rtlCol="0">
            <a:spAutoFit/>
          </a:bodyPr>
          <a:lstStyle/>
          <a:p>
            <a:r>
              <a:rPr lang="en-US" dirty="0">
                <a:hlinkClick r:id="rId4" action="ppaction://hlinksldjump"/>
              </a:rPr>
              <a:t>Go Back to Categories</a:t>
            </a:r>
            <a:endParaRPr lang="en-US" dirty="0"/>
          </a:p>
        </p:txBody>
      </p:sp>
    </p:spTree>
    <p:extLst>
      <p:ext uri="{BB962C8B-B14F-4D97-AF65-F5344CB8AC3E}">
        <p14:creationId xmlns:p14="http://schemas.microsoft.com/office/powerpoint/2010/main" val="2974214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Go to the Bank for 400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lvl="0" algn="ctr"/>
            <a:r>
              <a:rPr lang="en-US" sz="3600" dirty="0"/>
              <a:t>You want to collect and store patient clinical data and/or tissues (including serum, plasma, saliva, biopsies) for future research use.</a:t>
            </a:r>
          </a:p>
        </p:txBody>
      </p:sp>
      <p:sp>
        <p:nvSpPr>
          <p:cNvPr id="3" name="TextBox 2">
            <a:extLst>
              <a:ext uri="{FF2B5EF4-FFF2-40B4-BE49-F238E27FC236}">
                <a16:creationId xmlns:a16="http://schemas.microsoft.com/office/drawing/2014/main" id="{BC6C1DFC-9BCE-704E-B1B3-570EB3C6C5A0}"/>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393496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8A9CB-BDE7-654A-88AD-3048409A8859}"/>
              </a:ext>
            </a:extLst>
          </p:cNvPr>
          <p:cNvSpPr>
            <a:spLocks noGrp="1"/>
          </p:cNvSpPr>
          <p:nvPr>
            <p:ph type="title"/>
          </p:nvPr>
        </p:nvSpPr>
        <p:spPr/>
        <p:txBody>
          <a:bodyPr/>
          <a:lstStyle/>
          <a:p>
            <a:r>
              <a:rPr lang="en-US" dirty="0"/>
              <a:t>Data / Tissue Bank</a:t>
            </a:r>
          </a:p>
        </p:txBody>
      </p:sp>
      <p:sp>
        <p:nvSpPr>
          <p:cNvPr id="3" name="Content Placeholder 2">
            <a:extLst>
              <a:ext uri="{FF2B5EF4-FFF2-40B4-BE49-F238E27FC236}">
                <a16:creationId xmlns:a16="http://schemas.microsoft.com/office/drawing/2014/main" id="{46CC629A-20AD-0440-955F-6D7748509099}"/>
              </a:ext>
            </a:extLst>
          </p:cNvPr>
          <p:cNvSpPr>
            <a:spLocks noGrp="1"/>
          </p:cNvSpPr>
          <p:nvPr>
            <p:ph idx="1"/>
          </p:nvPr>
        </p:nvSpPr>
        <p:spPr/>
        <p:txBody>
          <a:bodyPr/>
          <a:lstStyle/>
          <a:p>
            <a:r>
              <a:rPr lang="en-US" dirty="0"/>
              <a:t>Data / Tissue Bank (</a:t>
            </a:r>
            <a:r>
              <a:rPr lang="en-US" u="sng" dirty="0">
                <a:hlinkClick r:id="rId2"/>
              </a:rPr>
              <a:t>http://irb.ufl.edu/wp-content/uploads/Banks.pdf</a:t>
            </a:r>
            <a:r>
              <a:rPr lang="en-US" dirty="0"/>
              <a:t>)</a:t>
            </a:r>
          </a:p>
          <a:p>
            <a:r>
              <a:rPr lang="en-US" dirty="0"/>
              <a:t>ICF see </a:t>
            </a:r>
            <a:r>
              <a:rPr lang="en-US" u="sng" dirty="0">
                <a:hlinkClick r:id="rId3"/>
              </a:rPr>
              <a:t>http://irb.ufl.edu/irb01/forms/forms-2-2.html</a:t>
            </a:r>
            <a:r>
              <a:rPr lang="en-US" dirty="0"/>
              <a:t>, go to Informed Consent forms with HIPAA -&gt; go to ‘Tissue/Data Bank ICF (banks conducted at UF/</a:t>
            </a:r>
            <a:r>
              <a:rPr lang="en-US" dirty="0" err="1"/>
              <a:t>Shands</a:t>
            </a:r>
            <a:r>
              <a:rPr lang="en-US" dirty="0"/>
              <a:t>)</a:t>
            </a:r>
          </a:p>
          <a:p>
            <a:r>
              <a:rPr lang="en-US" i="1" dirty="0"/>
              <a:t>Please note! Contact Registry and Tissue/Data Bank IRBs are not the studies themselves. You must write separate IRBs for studies that use a contact registry to recruit patients, or that use samples/data from the bank for analysis.</a:t>
            </a:r>
            <a:r>
              <a:rPr lang="en-US" dirty="0"/>
              <a:t> </a:t>
            </a:r>
          </a:p>
          <a:p>
            <a:endParaRPr lang="en-US" dirty="0"/>
          </a:p>
        </p:txBody>
      </p:sp>
      <p:sp>
        <p:nvSpPr>
          <p:cNvPr id="4" name="TextBox 3">
            <a:extLst>
              <a:ext uri="{FF2B5EF4-FFF2-40B4-BE49-F238E27FC236}">
                <a16:creationId xmlns:a16="http://schemas.microsoft.com/office/drawing/2014/main" id="{8FAF51B5-5BF4-4B49-8DA3-55828A782114}"/>
              </a:ext>
            </a:extLst>
          </p:cNvPr>
          <p:cNvSpPr txBox="1"/>
          <p:nvPr/>
        </p:nvSpPr>
        <p:spPr>
          <a:xfrm>
            <a:off x="4983378" y="5078896"/>
            <a:ext cx="2286203" cy="369332"/>
          </a:xfrm>
          <a:prstGeom prst="rect">
            <a:avLst/>
          </a:prstGeom>
          <a:noFill/>
        </p:spPr>
        <p:txBody>
          <a:bodyPr wrap="none" rtlCol="0">
            <a:spAutoFit/>
          </a:bodyPr>
          <a:lstStyle/>
          <a:p>
            <a:r>
              <a:rPr lang="en-US" dirty="0">
                <a:hlinkClick r:id="rId4" action="ppaction://hlinksldjump"/>
              </a:rPr>
              <a:t>Go Back to Categories</a:t>
            </a:r>
            <a:endParaRPr lang="en-US" dirty="0"/>
          </a:p>
        </p:txBody>
      </p:sp>
    </p:spTree>
    <p:extLst>
      <p:ext uri="{BB962C8B-B14F-4D97-AF65-F5344CB8AC3E}">
        <p14:creationId xmlns:p14="http://schemas.microsoft.com/office/powerpoint/2010/main" val="3493873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Go to the Bank for 600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have a population of interest (e.g., women who have been diagnosed with breast cancer) that you would like to contact for future studies, and you want to use a pre-existing contact registry that UF runs.</a:t>
            </a:r>
          </a:p>
        </p:txBody>
      </p:sp>
      <p:sp>
        <p:nvSpPr>
          <p:cNvPr id="5" name="TextBox 4">
            <a:extLst>
              <a:ext uri="{FF2B5EF4-FFF2-40B4-BE49-F238E27FC236}">
                <a16:creationId xmlns:a16="http://schemas.microsoft.com/office/drawing/2014/main" id="{527DA07B-7C6A-4A44-96FF-05477718E802}"/>
              </a:ext>
            </a:extLst>
          </p:cNvPr>
          <p:cNvSpPr txBox="1"/>
          <p:nvPr/>
        </p:nvSpPr>
        <p:spPr>
          <a:xfrm>
            <a:off x="5131624" y="5317435"/>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322869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ABA21-7AC8-2445-A158-6E8690F914F3}"/>
              </a:ext>
            </a:extLst>
          </p:cNvPr>
          <p:cNvSpPr>
            <a:spLocks noGrp="1"/>
          </p:cNvSpPr>
          <p:nvPr>
            <p:ph type="title"/>
          </p:nvPr>
        </p:nvSpPr>
        <p:spPr/>
        <p:txBody>
          <a:bodyPr/>
          <a:lstStyle/>
          <a:p>
            <a:r>
              <a:rPr lang="en-US" dirty="0"/>
              <a:t>Consent2Share</a:t>
            </a:r>
          </a:p>
        </p:txBody>
      </p:sp>
      <p:sp>
        <p:nvSpPr>
          <p:cNvPr id="3" name="Content Placeholder 2">
            <a:extLst>
              <a:ext uri="{FF2B5EF4-FFF2-40B4-BE49-F238E27FC236}">
                <a16:creationId xmlns:a16="http://schemas.microsoft.com/office/drawing/2014/main" id="{97D87EAE-E36C-5E4A-B3E8-6C5C50B73ECB}"/>
              </a:ext>
            </a:extLst>
          </p:cNvPr>
          <p:cNvSpPr>
            <a:spLocks noGrp="1"/>
          </p:cNvSpPr>
          <p:nvPr>
            <p:ph idx="1"/>
          </p:nvPr>
        </p:nvSpPr>
        <p:spPr/>
        <p:txBody>
          <a:bodyPr/>
          <a:lstStyle/>
          <a:p>
            <a:r>
              <a:rPr lang="en-US" dirty="0"/>
              <a:t>Use Consent2Share (note – not available in most of Jacksonville…yet)</a:t>
            </a:r>
          </a:p>
          <a:p>
            <a:r>
              <a:rPr lang="en-US" u="sng" dirty="0">
                <a:hlinkClick r:id="rId2"/>
              </a:rPr>
              <a:t>http://irb.ufl.edu/wp-content/uploads/Consent2Share-Study-Subject-Recruitment.pdf</a:t>
            </a:r>
            <a:r>
              <a:rPr lang="en-US" dirty="0"/>
              <a:t> </a:t>
            </a:r>
          </a:p>
          <a:p>
            <a:endParaRPr lang="en-US" dirty="0"/>
          </a:p>
        </p:txBody>
      </p:sp>
      <p:sp>
        <p:nvSpPr>
          <p:cNvPr id="4" name="TextBox 3">
            <a:extLst>
              <a:ext uri="{FF2B5EF4-FFF2-40B4-BE49-F238E27FC236}">
                <a16:creationId xmlns:a16="http://schemas.microsoft.com/office/drawing/2014/main" id="{D83BB1A5-3B47-A444-8CD2-A4E3A28C43FF}"/>
              </a:ext>
            </a:extLst>
          </p:cNvPr>
          <p:cNvSpPr txBox="1"/>
          <p:nvPr/>
        </p:nvSpPr>
        <p:spPr>
          <a:xfrm>
            <a:off x="4983378" y="5078896"/>
            <a:ext cx="2286203" cy="369332"/>
          </a:xfrm>
          <a:prstGeom prst="rect">
            <a:avLst/>
          </a:prstGeom>
          <a:noFill/>
        </p:spPr>
        <p:txBody>
          <a:bodyPr wrap="none" rtlCol="0">
            <a:spAutoFit/>
          </a:bodyPr>
          <a:lstStyle/>
          <a:p>
            <a:r>
              <a:rPr lang="en-US" dirty="0">
                <a:hlinkClick r:id="rId3" action="ppaction://hlinksldjump"/>
              </a:rPr>
              <a:t>Go Back to Categories</a:t>
            </a:r>
            <a:endParaRPr lang="en-US" dirty="0"/>
          </a:p>
        </p:txBody>
      </p:sp>
    </p:spTree>
    <p:extLst>
      <p:ext uri="{BB962C8B-B14F-4D97-AF65-F5344CB8AC3E}">
        <p14:creationId xmlns:p14="http://schemas.microsoft.com/office/powerpoint/2010/main" val="3542045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93D5-7F0B-4146-AE1A-F3410919EC32}"/>
              </a:ext>
            </a:extLst>
          </p:cNvPr>
          <p:cNvSpPr>
            <a:spLocks noGrp="1"/>
          </p:cNvSpPr>
          <p:nvPr>
            <p:ph type="title"/>
          </p:nvPr>
        </p:nvSpPr>
        <p:spPr/>
        <p:txBody>
          <a:bodyPr/>
          <a:lstStyle/>
          <a:p>
            <a:pPr algn="ctr"/>
            <a:r>
              <a:rPr lang="en-US" dirty="0"/>
              <a:t>Time for your Review for 200</a:t>
            </a:r>
          </a:p>
        </p:txBody>
      </p:sp>
      <p:sp>
        <p:nvSpPr>
          <p:cNvPr id="4" name="Content Placeholder 3">
            <a:extLst>
              <a:ext uri="{FF2B5EF4-FFF2-40B4-BE49-F238E27FC236}">
                <a16:creationId xmlns:a16="http://schemas.microsoft.com/office/drawing/2014/main" id="{C605DC5A-968E-FB4D-A452-19B2B13A7A95}"/>
              </a:ext>
            </a:extLst>
          </p:cNvPr>
          <p:cNvSpPr>
            <a:spLocks noGrp="1"/>
          </p:cNvSpPr>
          <p:nvPr>
            <p:ph idx="1"/>
          </p:nvPr>
        </p:nvSpPr>
        <p:spPr/>
        <p:txBody>
          <a:bodyPr>
            <a:normAutofit/>
          </a:bodyPr>
          <a:lstStyle/>
          <a:p>
            <a:pPr algn="ctr"/>
            <a:r>
              <a:rPr lang="en-US" sz="3600" dirty="0"/>
              <a:t>You and a resident you mentor are writing a case report.</a:t>
            </a:r>
          </a:p>
        </p:txBody>
      </p:sp>
      <p:sp>
        <p:nvSpPr>
          <p:cNvPr id="5" name="TextBox 4">
            <a:extLst>
              <a:ext uri="{FF2B5EF4-FFF2-40B4-BE49-F238E27FC236}">
                <a16:creationId xmlns:a16="http://schemas.microsoft.com/office/drawing/2014/main" id="{A79B0DEA-CF31-B749-AC46-B20E6E819235}"/>
              </a:ext>
            </a:extLst>
          </p:cNvPr>
          <p:cNvSpPr txBox="1"/>
          <p:nvPr/>
        </p:nvSpPr>
        <p:spPr>
          <a:xfrm>
            <a:off x="5131624" y="5039139"/>
            <a:ext cx="1989712" cy="369332"/>
          </a:xfrm>
          <a:prstGeom prst="rect">
            <a:avLst/>
          </a:prstGeom>
          <a:noFill/>
        </p:spPr>
        <p:txBody>
          <a:bodyPr wrap="none" rtlCol="0">
            <a:spAutoFit/>
          </a:bodyPr>
          <a:lstStyle/>
          <a:p>
            <a:r>
              <a:rPr lang="en-US" dirty="0">
                <a:hlinkClick r:id="rId2" action="ppaction://hlinksldjump"/>
              </a:rPr>
              <a:t>Check Your Answer</a:t>
            </a:r>
            <a:endParaRPr lang="en-US" dirty="0"/>
          </a:p>
        </p:txBody>
      </p:sp>
    </p:spTree>
    <p:extLst>
      <p:ext uri="{BB962C8B-B14F-4D97-AF65-F5344CB8AC3E}">
        <p14:creationId xmlns:p14="http://schemas.microsoft.com/office/powerpoint/2010/main" val="2370418739"/>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40</TotalTime>
  <Words>1450</Words>
  <Application>Microsoft Macintosh PowerPoint</Application>
  <PresentationFormat>Widescreen</PresentationFormat>
  <Paragraphs>113</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Calibri</vt:lpstr>
      <vt:lpstr>Georgia Pro Cond Light</vt:lpstr>
      <vt:lpstr>Speak Pro</vt:lpstr>
      <vt:lpstr>RetrospectVTI</vt:lpstr>
      <vt:lpstr>Types of Research Types of IRB Applications</vt:lpstr>
      <vt:lpstr>Let’s Play Jeopardy!</vt:lpstr>
      <vt:lpstr>Go to the Bank for 200</vt:lpstr>
      <vt:lpstr>Contact Registry</vt:lpstr>
      <vt:lpstr>Go to the Bank for 400</vt:lpstr>
      <vt:lpstr>Data / Tissue Bank</vt:lpstr>
      <vt:lpstr>Go to the Bank for 600</vt:lpstr>
      <vt:lpstr>Consent2Share</vt:lpstr>
      <vt:lpstr>Time for your Review for 200</vt:lpstr>
      <vt:lpstr>Case Report</vt:lpstr>
      <vt:lpstr>Time for your Review for 400</vt:lpstr>
      <vt:lpstr>Clinical and/or Research Review</vt:lpstr>
      <vt:lpstr>Time for your Review for 600</vt:lpstr>
      <vt:lpstr>Systematic Review and Meta-Analysis</vt:lpstr>
      <vt:lpstr>Fast Lane for 200</vt:lpstr>
      <vt:lpstr>What is exempt research</vt:lpstr>
      <vt:lpstr>Fast Lane for 400</vt:lpstr>
      <vt:lpstr>What is non-human research</vt:lpstr>
      <vt:lpstr>Fast Lane for 600</vt:lpstr>
      <vt:lpstr>What is expedited research?</vt:lpstr>
      <vt:lpstr>I’ve Got Friends for 200</vt:lpstr>
      <vt:lpstr>What is QI</vt:lpstr>
      <vt:lpstr>I’ve Got Friends for 400</vt:lpstr>
      <vt:lpstr>What is a Federal Wide Assurance?</vt:lpstr>
      <vt:lpstr>I’ve Got Friends for 600</vt:lpstr>
      <vt:lpstr>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Research Types of IRB Applications</dc:title>
  <dc:creator>Jennifer Fishe</dc:creator>
  <cp:lastModifiedBy>Jennifer Fishe</cp:lastModifiedBy>
  <cp:revision>7</cp:revision>
  <dcterms:created xsi:type="dcterms:W3CDTF">2021-05-03T20:41:55Z</dcterms:created>
  <dcterms:modified xsi:type="dcterms:W3CDTF">2021-05-03T21:23:05Z</dcterms:modified>
</cp:coreProperties>
</file>