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7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53" userDrawn="1">
          <p15:clr>
            <a:srgbClr val="A4A3A4"/>
          </p15:clr>
        </p15:guide>
        <p15:guide id="2" pos="12960" userDrawn="1">
          <p15:clr>
            <a:srgbClr val="A4A3A4"/>
          </p15:clr>
        </p15:guide>
        <p15:guide id="3" pos="4378" userDrawn="1">
          <p15:clr>
            <a:srgbClr val="A4A3A4"/>
          </p15:clr>
        </p15:guide>
        <p15:guide id="5" pos="115" userDrawn="1">
          <p15:clr>
            <a:srgbClr val="A4A3A4"/>
          </p15:clr>
        </p15:guide>
        <p15:guide id="7" orient="horz" pos="5184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1267" userDrawn="1">
          <p15:clr>
            <a:srgbClr val="A4A3A4"/>
          </p15:clr>
        </p15:guide>
        <p15:guide id="11" pos="4262" userDrawn="1">
          <p15:clr>
            <a:srgbClr val="A4A3A4"/>
          </p15:clr>
        </p15:guide>
        <p15:guide id="13" pos="8582" userDrawn="1">
          <p15:clr>
            <a:srgbClr val="A4A3A4"/>
          </p15:clr>
        </p15:guide>
        <p15:guide id="14" pos="8698" userDrawn="1">
          <p15:clr>
            <a:srgbClr val="A4A3A4"/>
          </p15:clr>
        </p15:guide>
        <p15:guide id="15" pos="17165" userDrawn="1">
          <p15:clr>
            <a:srgbClr val="A4A3A4"/>
          </p15:clr>
        </p15:guide>
        <p15:guide id="16" pos="13075" userDrawn="1">
          <p15:clr>
            <a:srgbClr val="A4A3A4"/>
          </p15:clr>
        </p15:guide>
        <p15:guide id="17" pos="12902" userDrawn="1">
          <p15:clr>
            <a:srgbClr val="A4A3A4"/>
          </p15:clr>
        </p15:guide>
        <p15:guide id="18" pos="8640" userDrawn="1">
          <p15:clr>
            <a:srgbClr val="A4A3A4"/>
          </p15:clr>
        </p15:guide>
        <p15:guide id="19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85B"/>
    <a:srgbClr val="EE8F4C"/>
    <a:srgbClr val="124172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510" autoAdjust="0"/>
  </p:normalViewPr>
  <p:slideViewPr>
    <p:cSldViewPr showGuides="1">
      <p:cViewPr>
        <p:scale>
          <a:sx n="33" d="100"/>
          <a:sy n="33" d="100"/>
        </p:scale>
        <p:origin x="1188" y="1056"/>
      </p:cViewPr>
      <p:guideLst>
        <p:guide orient="horz" pos="10253"/>
        <p:guide pos="12960"/>
        <p:guide pos="4378"/>
        <p:guide pos="115"/>
        <p:guide orient="horz" pos="5184"/>
        <p:guide orient="horz" pos="1152"/>
        <p:guide orient="horz" pos="1267"/>
        <p:guide pos="4262"/>
        <p:guide pos="8582"/>
        <p:guide pos="8698"/>
        <p:guide pos="17165"/>
        <p:guide pos="13075"/>
        <p:guide pos="12902"/>
        <p:guide pos="86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Chart</a:t>
            </a:r>
            <a:r>
              <a:rPr lang="en-US" sz="2800" b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Title</a:t>
            </a:r>
            <a:endParaRPr lang="en-US" sz="28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44860208789147205"/>
          <c:y val="2.7495933392530762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368"/>
            </a:solidFill>
            <a:ln w="37084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1-757A-4BAF-9AF2-7039889BE45D}"/>
              </c:ext>
            </c:extLst>
          </c:dPt>
          <c:dPt>
            <c:idx val="1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3-757A-4BAF-9AF2-7039889BE45D}"/>
              </c:ext>
            </c:extLst>
          </c:dPt>
          <c:dPt>
            <c:idx val="2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5-757A-4BAF-9AF2-7039889BE45D}"/>
              </c:ext>
            </c:extLst>
          </c:dPt>
          <c:dPt>
            <c:idx val="3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7-757A-4BAF-9AF2-7039889BE45D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7A-4BAF-9AF2-7039889BE4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24172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57A-4BAF-9AF2-7039889BE4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A1D0D0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57A-4BAF-9AF2-7039889BE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5796336"/>
        <c:axId val="-2095801920"/>
      </c:barChart>
      <c:catAx>
        <c:axId val="-209579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  <c:crossAx val="-2095801920"/>
        <c:crosses val="autoZero"/>
        <c:auto val="1"/>
        <c:lblAlgn val="ctr"/>
        <c:lblOffset val="100"/>
        <c:noMultiLvlLbl val="0"/>
      </c:catAx>
      <c:valAx>
        <c:axId val="-2095801920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  <a:ea typeface="Arial" charset="0"/>
                <a:cs typeface="Arial" charset="0"/>
              </a:defRPr>
            </a:pPr>
            <a:endParaRPr lang="en-US"/>
          </a:p>
        </c:txPr>
        <c:crossAx val="-2095796336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4603309371156001"/>
          <c:y val="0.93121241547064004"/>
          <c:w val="0.49653017319412801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just">
              <a:defRPr/>
            </a:pPr>
            <a:r>
              <a:rPr lang="en-US" sz="2800" b="0" dirty="0"/>
              <a:t>Chart Title</a:t>
            </a:r>
          </a:p>
        </c:rich>
      </c:tx>
      <c:layout>
        <c:manualLayout>
          <c:xMode val="edge"/>
          <c:yMode val="edge"/>
          <c:x val="0.36023902651109624"/>
          <c:y val="1.9922217611437244E-2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124172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513-425F-AF50-DD31A4193017}"/>
              </c:ext>
            </c:extLst>
          </c:dPt>
          <c:dPt>
            <c:idx val="1"/>
            <c:bubble3D val="0"/>
            <c:spPr>
              <a:solidFill>
                <a:srgbClr val="A1D0D0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13-425F-AF50-DD31A4193017}"/>
              </c:ext>
            </c:extLst>
          </c:dPt>
          <c:dPt>
            <c:idx val="2"/>
            <c:bubble3D val="0"/>
            <c:spPr>
              <a:solidFill>
                <a:srgbClr val="EE8F4C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13-425F-AF50-DD31A4193017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13-425F-AF50-DD31A4193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 sz="2400"/>
            </a:pPr>
            <a:endParaRPr lang="en-US"/>
          </a:p>
        </c:txPr>
      </c:legendEntry>
      <c:legendEntry>
        <c:idx val="1"/>
        <c:txPr>
          <a:bodyPr rot="0" vert="horz"/>
          <a:lstStyle/>
          <a:p>
            <a:pPr>
              <a:defRPr sz="2400"/>
            </a:pPr>
            <a:endParaRPr lang="en-US"/>
          </a:p>
        </c:txPr>
      </c:legendEntry>
      <c:legendEntry>
        <c:idx val="2"/>
        <c:txPr>
          <a:bodyPr rot="0" vert="horz"/>
          <a:lstStyle/>
          <a:p>
            <a:pPr>
              <a:defRPr sz="2400"/>
            </a:pPr>
            <a:endParaRPr lang="en-US"/>
          </a:p>
        </c:txPr>
      </c:legendEntry>
      <c:layout>
        <c:manualLayout>
          <c:xMode val="edge"/>
          <c:yMode val="edge"/>
          <c:x val="0.11139899969988901"/>
          <c:y val="0.89354195260385805"/>
          <c:w val="0.78746864812404405"/>
          <c:h val="7.3836395450568498E-2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2pPr>
    <a:lvl3pPr marL="522436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3pPr>
    <a:lvl4pPr marL="783654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4pPr>
    <a:lvl5pPr marL="1044872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5pPr>
    <a:lvl6pPr marL="130609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6pPr>
    <a:lvl7pPr marL="156730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7pPr>
    <a:lvl8pPr marL="1828527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8pPr>
    <a:lvl9pPr marL="2089745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0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2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9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chart" Target="../charts/chart2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chart" Target="../charts/chart1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959947" y="1622390"/>
            <a:ext cx="13706128" cy="14836810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77816" y="1622390"/>
            <a:ext cx="8720651" cy="1483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rgbClr val="124172"/>
                </a:solidFill>
                <a:latin typeface="+mj-lt"/>
              </a:rPr>
              <a:t>GRAPHICS + PHOTOS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  <a:latin typeface="+mj-lt"/>
              </a:rPr>
              <a:t>Results: Great posters have great graphics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captions, several options are shown below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photos.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also have charts in your poster. If possible, utilize the templates in the next column to display your data to create a cohesive look and feel.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make sure they are high-quality </a:t>
            </a:r>
          </a:p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622390"/>
            <a:ext cx="6872748" cy="14836810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rgbClr val="124172"/>
                </a:solidFill>
              </a:rPr>
              <a:t>HOW TO USE THIS TEMPLATE (36 pt.)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</a:rPr>
              <a:t>Introduction: (28 pt.)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 6’ by 3’ poster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 so you are able to remove/add columns as needed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boxes are placed on top of these shapes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PowerPoint provides guides to make sure your text is centered and lines up with other text boxes</a:t>
            </a:r>
            <a:endParaRPr lang="en-US" sz="1600" dirty="0">
              <a:solidFill>
                <a:srgbClr val="12417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124172"/>
                </a:solidFill>
              </a:rPr>
              <a:t>Fonts and styles </a:t>
            </a:r>
          </a:p>
          <a:p>
            <a:pPr indent="365760"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font size should be no smaller than 24 pt. (this sentence is an example)</a:t>
            </a:r>
            <a:endParaRPr lang="en-US" sz="2800" dirty="0">
              <a:solidFill>
                <a:srgbClr val="12417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</a:rPr>
              <a:t>Methods: Bulleted lists and separating content 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Try to avoid using large paragraphs on your poster. Do not cut and paste your abstract onto a poster.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Bulleted lists combined with headings will help your user understand your key points. You can use the bulleted list template below: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Here’s an example of a bulleted list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>
              <a:spcAft>
                <a:spcPts val="1200"/>
              </a:spcAft>
              <a:buClr>
                <a:srgbClr val="124172"/>
              </a:buClr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also try using the following format to summarize key points: </a:t>
            </a:r>
          </a:p>
          <a:p>
            <a:pPr>
              <a:buClr>
                <a:srgbClr val="124172"/>
              </a:buClr>
            </a:pPr>
            <a:r>
              <a:rPr lang="en-US" sz="2400" dirty="0">
                <a:solidFill>
                  <a:srgbClr val="124172"/>
                </a:solidFill>
              </a:rPr>
              <a:t>Key point 1: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buClr>
                <a:srgbClr val="124172"/>
              </a:buClr>
            </a:pPr>
            <a:r>
              <a:rPr lang="en-US" sz="2400" dirty="0">
                <a:solidFill>
                  <a:srgbClr val="124172"/>
                </a:solidFill>
              </a:rPr>
              <a:t>Key point 2: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spcAft>
                <a:spcPts val="600"/>
              </a:spcAft>
              <a:buClr>
                <a:srgbClr val="124172"/>
              </a:buClr>
            </a:pPr>
            <a:r>
              <a:rPr lang="en-US" sz="2400" dirty="0">
                <a:solidFill>
                  <a:srgbClr val="124172"/>
                </a:solidFill>
              </a:rPr>
              <a:t>Key point 3: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0" y="0"/>
            <a:ext cx="27432000" cy="162239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5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7531376" y="238652"/>
            <a:ext cx="12331148" cy="445734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124172"/>
                </a:solidFill>
                <a:latin typeface="+mj-lt"/>
                <a:cs typeface="Calibri Light" panose="020F0302020204030204" pitchFamily="34" charset="0"/>
              </a:rPr>
              <a:t>TITLE OF POSTER (40 pt.)</a:t>
            </a:r>
            <a:endParaRPr lang="en-US" sz="1800" b="1" dirty="0">
              <a:solidFill>
                <a:srgbClr val="12417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7578301" y="949248"/>
            <a:ext cx="12331148" cy="445471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 1, Author 2, Author 3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672472" y="1622390"/>
            <a:ext cx="6759527" cy="14836810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endParaRPr lang="en-US" sz="3600" dirty="0">
              <a:solidFill>
                <a:srgbClr val="124172"/>
              </a:solidFill>
            </a:endParaRPr>
          </a:p>
          <a:p>
            <a:pPr algn="ctr">
              <a:spcAft>
                <a:spcPts val="600"/>
              </a:spcAft>
            </a:pPr>
            <a:endParaRPr lang="en-US" sz="3600" dirty="0">
              <a:solidFill>
                <a:srgbClr val="124172"/>
              </a:solidFill>
            </a:endParaRPr>
          </a:p>
          <a:p>
            <a:pPr algn="ctr">
              <a:spcAft>
                <a:spcPts val="600"/>
              </a:spcAft>
            </a:pPr>
            <a:endParaRPr lang="en-US" sz="3600" dirty="0">
              <a:solidFill>
                <a:srgbClr val="124172"/>
              </a:solidFill>
            </a:endParaRPr>
          </a:p>
          <a:p>
            <a:pPr algn="ctr">
              <a:spcAft>
                <a:spcPts val="600"/>
              </a:spcAft>
            </a:pPr>
            <a:endParaRPr lang="en-US" sz="3600" dirty="0">
              <a:solidFill>
                <a:srgbClr val="124172"/>
              </a:solidFill>
            </a:endParaRPr>
          </a:p>
          <a:p>
            <a:pPr algn="ctr">
              <a:spcAft>
                <a:spcPts val="600"/>
              </a:spcAft>
            </a:pPr>
            <a:endParaRPr lang="en-US" sz="3600" dirty="0">
              <a:solidFill>
                <a:srgbClr val="124172"/>
              </a:solidFill>
            </a:endParaRPr>
          </a:p>
          <a:p>
            <a:pPr algn="ctr">
              <a:spcAft>
                <a:spcPts val="600"/>
              </a:spcAft>
            </a:pPr>
            <a:endParaRPr lang="en-US" sz="3600" dirty="0">
              <a:solidFill>
                <a:srgbClr val="12417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rgbClr val="124172"/>
                </a:solidFill>
              </a:rPr>
              <a:t>MORE TIPS</a:t>
            </a:r>
            <a:endParaRPr lang="en-US" sz="2400" dirty="0">
              <a:solidFill>
                <a:srgbClr val="124172"/>
              </a:solidFill>
              <a:latin typeface="Franklin Gothic Demi" panose="020B07030201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</a:rPr>
              <a:t>Conclusion(s) </a:t>
            </a: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sure you save your poster as a PowerPoint first 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Then, save as a PDF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124172"/>
                </a:solidFill>
              </a:rPr>
              <a:t>Resources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Icons are also a great way to add imagery to your poster. Below are some icons you can use. If you use these icons, please add “Icons designed by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Freepik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in your references. Resize as needed. You can also search for others that are free</a:t>
            </a:r>
          </a:p>
          <a:p>
            <a:pPr marL="457200" indent="-365760">
              <a:spcBef>
                <a:spcPts val="0"/>
              </a:spcBef>
              <a:spcAft>
                <a:spcPts val="120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  <a:p>
            <a:pPr marL="457200" indent="-365760">
              <a:spcBef>
                <a:spcPts val="0"/>
              </a:spcBef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  <a:p>
            <a:pPr marL="91440" indent="0">
              <a:spcBef>
                <a:spcPts val="0"/>
              </a:spcBef>
              <a:buClr>
                <a:srgbClr val="124172"/>
              </a:buClr>
              <a:buNone/>
            </a:pPr>
            <a:endParaRPr lang="en-US" sz="3600" dirty="0">
              <a:solidFill>
                <a:srgbClr val="124172"/>
              </a:solidFill>
            </a:endParaRPr>
          </a:p>
          <a:p>
            <a:pPr marL="91440" indent="0" algn="ctr">
              <a:spcBef>
                <a:spcPts val="600"/>
              </a:spcBef>
              <a:spcAft>
                <a:spcPts val="600"/>
              </a:spcAft>
              <a:buClr>
                <a:srgbClr val="124172"/>
              </a:buClr>
              <a:buNone/>
            </a:pPr>
            <a:r>
              <a:rPr lang="en-US" sz="3600" dirty="0">
                <a:solidFill>
                  <a:srgbClr val="124172"/>
                </a:solidFill>
              </a:rPr>
              <a:t>REFERENCES</a:t>
            </a:r>
          </a:p>
          <a:p>
            <a:pPr marL="91440" indent="0">
              <a:spcBef>
                <a:spcPts val="0"/>
              </a:spcBef>
              <a:buClr>
                <a:srgbClr val="124172"/>
              </a:buClr>
              <a:buNone/>
            </a:pPr>
            <a:r>
              <a:rPr lang="en-US" sz="24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anose="020B0503020102020204" pitchFamily="34" charset="0"/>
              </a:rPr>
              <a:t>1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anose="020B0503020102020204" pitchFamily="34" charset="0"/>
              </a:rPr>
              <a:t>Provide only a short list of relevant references.</a:t>
            </a:r>
          </a:p>
          <a:p>
            <a:pPr algn="ctr"/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2" y="433986"/>
            <a:ext cx="6583363" cy="754418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3628242" y="4002520"/>
            <a:ext cx="1425014" cy="478331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881778" y="4561784"/>
            <a:ext cx="1425014" cy="478331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5539428">
            <a:off x="25484949" y="3493940"/>
            <a:ext cx="1078706" cy="1440945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515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7166345" y="11406017"/>
          <a:ext cx="13134016" cy="4535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15332148" y="2093719"/>
          <a:ext cx="4968213" cy="3860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5665554" y="6278111"/>
          <a:ext cx="4548645" cy="2759562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516215">
                  <a:extLst>
                    <a:ext uri="{9D8B030D-6E8A-4147-A177-3AD203B41FA5}">
                      <a16:colId xmlns:a16="http://schemas.microsoft.com/office/drawing/2014/main" val="497723813"/>
                    </a:ext>
                  </a:extLst>
                </a:gridCol>
                <a:gridCol w="1516215">
                  <a:extLst>
                    <a:ext uri="{9D8B030D-6E8A-4147-A177-3AD203B41FA5}">
                      <a16:colId xmlns:a16="http://schemas.microsoft.com/office/drawing/2014/main" val="2547619611"/>
                    </a:ext>
                  </a:extLst>
                </a:gridCol>
                <a:gridCol w="1516215">
                  <a:extLst>
                    <a:ext uri="{9D8B030D-6E8A-4147-A177-3AD203B41FA5}">
                      <a16:colId xmlns:a16="http://schemas.microsoft.com/office/drawing/2014/main" val="1892639966"/>
                    </a:ext>
                  </a:extLst>
                </a:gridCol>
              </a:tblGrid>
              <a:tr h="73304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Chart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Title</a:t>
                      </a:r>
                      <a:endParaRPr lang="en-US" sz="2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marT="22860" marB="22860" anchor="ctr">
                    <a:solidFill>
                      <a:srgbClr val="1241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993964"/>
                  </a:ext>
                </a:extLst>
              </a:tr>
              <a:tr h="6755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885476930"/>
                  </a:ext>
                </a:extLst>
              </a:tr>
              <a:tr h="6755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3688632458"/>
                  </a:ext>
                </a:extLst>
              </a:tr>
              <a:tr h="6755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Data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3084194596"/>
                  </a:ext>
                </a:extLst>
              </a:tr>
            </a:tbl>
          </a:graphicData>
        </a:graphic>
      </p:graphicFrame>
      <p:sp>
        <p:nvSpPr>
          <p:cNvPr id="16" name="Pentagon 15"/>
          <p:cNvSpPr/>
          <p:nvPr/>
        </p:nvSpPr>
        <p:spPr>
          <a:xfrm>
            <a:off x="20911975" y="2093719"/>
            <a:ext cx="3108147" cy="1380811"/>
          </a:xfrm>
          <a:prstGeom prst="homePlate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24714878" y="2093719"/>
            <a:ext cx="2322831" cy="1765873"/>
          </a:xfrm>
          <a:prstGeom prst="wedgeRectCallou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0911975" y="3784423"/>
            <a:ext cx="2358190" cy="1433583"/>
            <a:chOff x="30779049" y="7328733"/>
            <a:chExt cx="4716379" cy="2867166"/>
          </a:xfrm>
        </p:grpSpPr>
        <p:sp>
          <p:nvSpPr>
            <p:cNvPr id="19" name="Double Bracket 18"/>
            <p:cNvSpPr/>
            <p:nvPr/>
          </p:nvSpPr>
          <p:spPr>
            <a:xfrm>
              <a:off x="30779049" y="7328733"/>
              <a:ext cx="4716379" cy="2867166"/>
            </a:xfrm>
            <a:prstGeom prst="bracketPair">
              <a:avLst/>
            </a:prstGeom>
            <a:ln w="104775">
              <a:solidFill>
                <a:srgbClr val="A1D0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515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698197" y="7918765"/>
              <a:ext cx="2887579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7385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Lorem ipsum</a:t>
              </a:r>
              <a:endParaRPr lang="en-US" sz="2000" dirty="0">
                <a:solidFill>
                  <a:srgbClr val="07385B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21" name="Picture 20" descr="statne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90484" y="7007910"/>
            <a:ext cx="2273710" cy="2273710"/>
          </a:xfrm>
          <a:prstGeom prst="rect">
            <a:avLst/>
          </a:prstGeom>
        </p:spPr>
      </p:pic>
      <p:sp>
        <p:nvSpPr>
          <p:cNvPr id="22" name="Rectangular Callout 21"/>
          <p:cNvSpPr/>
          <p:nvPr/>
        </p:nvSpPr>
        <p:spPr>
          <a:xfrm>
            <a:off x="9414437" y="9427654"/>
            <a:ext cx="2730333" cy="1765873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Figure 1.0 Organizational Structure of the University of Florida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rot="5400000">
            <a:off x="17650800" y="9050765"/>
            <a:ext cx="1078706" cy="1440945"/>
          </a:xfrm>
          <a:prstGeom prst="arc">
            <a:avLst>
              <a:gd name="adj1" fmla="val 8173671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515" dirty="0"/>
          </a:p>
        </p:txBody>
      </p:sp>
      <p:sp>
        <p:nvSpPr>
          <p:cNvPr id="24" name="Arc 23"/>
          <p:cNvSpPr/>
          <p:nvPr/>
        </p:nvSpPr>
        <p:spPr>
          <a:xfrm rot="5400000">
            <a:off x="25777884" y="4011694"/>
            <a:ext cx="1078706" cy="1440945"/>
          </a:xfrm>
          <a:prstGeom prst="arc">
            <a:avLst>
              <a:gd name="adj1" fmla="val 8647348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515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9259964" y="8144765"/>
            <a:ext cx="573207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101194" y="7710823"/>
            <a:ext cx="3941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24172"/>
                </a:solidFill>
              </a:rPr>
              <a:t>Figure 1.0 Organizational Structure of the University of Florida</a:t>
            </a:r>
          </a:p>
          <a:p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3209" y="11107157"/>
            <a:ext cx="881788" cy="956970"/>
          </a:xfrm>
          <a:prstGeom prst="rect">
            <a:avLst/>
          </a:prstGeom>
        </p:spPr>
      </p:pic>
      <p:pic>
        <p:nvPicPr>
          <p:cNvPr id="29" name="Picture 28" descr="statne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86254" y="9198867"/>
            <a:ext cx="2273710" cy="227371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3230" y="11107157"/>
            <a:ext cx="592199" cy="85474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8226" y="11107157"/>
            <a:ext cx="872267" cy="85132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7580" y="11088005"/>
            <a:ext cx="576006" cy="99527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084" y="11107157"/>
            <a:ext cx="935799" cy="59033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0474" y="12168818"/>
            <a:ext cx="1036685" cy="77336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831" y="12083278"/>
            <a:ext cx="805022" cy="80502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6407" y="12083278"/>
            <a:ext cx="699096" cy="72632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7634" y="12059321"/>
            <a:ext cx="705622" cy="74370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422" y="12030713"/>
            <a:ext cx="935799" cy="739550"/>
          </a:xfrm>
          <a:prstGeom prst="rect">
            <a:avLst/>
          </a:prstGeom>
        </p:spPr>
      </p:pic>
      <p:pic>
        <p:nvPicPr>
          <p:cNvPr id="41" name="Picture 40" descr="statne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496627" y="9054058"/>
            <a:ext cx="2273710" cy="227371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2515438" y="9550892"/>
            <a:ext cx="3033200" cy="1569660"/>
          </a:xfrm>
          <a:prstGeom prst="rect">
            <a:avLst/>
          </a:prstGeom>
          <a:noFill/>
          <a:ln w="12700">
            <a:solidFill>
              <a:srgbClr val="12417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24172"/>
                </a:solidFill>
              </a:rPr>
              <a:t>Figure 1.0 Organizational Structure of the University of Florida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686224" y="9619815"/>
            <a:ext cx="282832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24172"/>
                </a:solidFill>
              </a:rPr>
              <a:t>Figure 1.0 Organizational Structure of the University of Florida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1346</TotalTime>
  <Words>419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Franklin Gothic Demi</vt:lpstr>
      <vt:lpstr>Wingdings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Brazeal, Shelby</cp:lastModifiedBy>
  <cp:revision>126</cp:revision>
  <dcterms:created xsi:type="dcterms:W3CDTF">2017-08-24T13:34:21Z</dcterms:created>
  <dcterms:modified xsi:type="dcterms:W3CDTF">2021-04-20T17:59:17Z</dcterms:modified>
</cp:coreProperties>
</file>