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8" r:id="rId2"/>
  </p:sldIdLst>
  <p:sldSz cx="16459200" cy="10972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0" userDrawn="1">
          <p15:clr>
            <a:srgbClr val="A4A3A4"/>
          </p15:clr>
        </p15:guide>
        <p15:guide id="2" pos="51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172"/>
    <a:srgbClr val="EE8F4C"/>
    <a:srgbClr val="07385B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57" autoAdjust="0"/>
  </p:normalViewPr>
  <p:slideViewPr>
    <p:cSldViewPr snapToGrid="0" showGuides="1">
      <p:cViewPr varScale="1">
        <p:scale>
          <a:sx n="67" d="100"/>
          <a:sy n="67" d="100"/>
        </p:scale>
        <p:origin x="1236" y="84"/>
      </p:cViewPr>
      <p:guideLst>
        <p:guide orient="horz" pos="3520"/>
        <p:guide pos="5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rPr>
              <a:t>Data: Example </a:t>
            </a:r>
            <a:r>
              <a:rPr lang="en-US" sz="1600" b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rPr>
              <a:t>#3</a:t>
            </a: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Arial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0014325149940363"/>
          <c:y val="1.2435351360857314E-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368"/>
            </a:solidFill>
            <a:ln w="37084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1-3489-4C33-AEBA-A1333905398E}"/>
              </c:ext>
            </c:extLst>
          </c:dPt>
          <c:dPt>
            <c:idx val="1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3-3489-4C33-AEBA-A1333905398E}"/>
              </c:ext>
            </c:extLst>
          </c:dPt>
          <c:dPt>
            <c:idx val="2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5-3489-4C33-AEBA-A1333905398E}"/>
              </c:ext>
            </c:extLst>
          </c:dPt>
          <c:dPt>
            <c:idx val="3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7-3489-4C33-AEBA-A1333905398E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89-4C33-AEBA-A133390539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24172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89-4C33-AEBA-A133390539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A1D0D0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89-4C33-AEBA-A133390539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5796336"/>
        <c:axId val="-2095801920"/>
      </c:barChart>
      <c:catAx>
        <c:axId val="-209579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983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  <c:crossAx val="-2095801920"/>
        <c:crosses val="autoZero"/>
        <c:auto val="1"/>
        <c:lblAlgn val="ctr"/>
        <c:lblOffset val="100"/>
        <c:noMultiLvlLbl val="0"/>
      </c:catAx>
      <c:valAx>
        <c:axId val="-2095801920"/>
        <c:scaling>
          <c:orientation val="minMax"/>
        </c:scaling>
        <c:delete val="0"/>
        <c:axPos val="l"/>
        <c:majorGridlines>
          <c:spPr>
            <a:ln w="20304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defRPr>
            </a:pPr>
            <a:endParaRPr lang="en-US"/>
          </a:p>
        </c:txPr>
        <c:crossAx val="-2095796336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738647789272751"/>
          <c:y val="0.9238496853093503"/>
          <c:w val="0.66592307165870912"/>
          <c:h val="6.0968015008725798E-2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Arial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just">
              <a:defRPr/>
            </a:pPr>
            <a:r>
              <a:rPr lang="en-US" sz="1600" b="0" dirty="0"/>
              <a:t>Data: Example #2</a:t>
            </a:r>
          </a:p>
        </c:rich>
      </c:tx>
      <c:layout>
        <c:manualLayout>
          <c:xMode val="edge"/>
          <c:yMode val="edge"/>
          <c:x val="0.28576885937203056"/>
          <c:y val="7.3277488578520579E-3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124172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4CF-464B-ABC0-AD637B4B8F04}"/>
              </c:ext>
            </c:extLst>
          </c:dPt>
          <c:dPt>
            <c:idx val="1"/>
            <c:bubble3D val="0"/>
            <c:spPr>
              <a:solidFill>
                <a:srgbClr val="A1D0D0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4CF-464B-ABC0-AD637B4B8F04}"/>
              </c:ext>
            </c:extLst>
          </c:dPt>
          <c:dPt>
            <c:idx val="2"/>
            <c:bubble3D val="0"/>
            <c:spPr>
              <a:solidFill>
                <a:srgbClr val="EE8F4C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4CF-464B-ABC0-AD637B4B8F04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CF-464B-ABC0-AD637B4B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vert="horz"/>
          <a:lstStyle/>
          <a:p>
            <a:pPr>
              <a:defRPr sz="1200" baseline="0"/>
            </a:pPr>
            <a:endParaRPr lang="en-US"/>
          </a:p>
        </c:txPr>
      </c:legendEntry>
      <c:legendEntry>
        <c:idx val="1"/>
        <c:txPr>
          <a:bodyPr rot="0" vert="horz"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 rot="0" vert="horz"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10387928107160121"/>
          <c:y val="0.89598486752351547"/>
          <c:w val="0.78746864812404405"/>
          <c:h val="7.3836395450568498E-2"/>
        </c:manualLayout>
      </c:layout>
      <c:overlay val="0"/>
      <c:spPr>
        <a:noFill/>
        <a:ln w="22320">
          <a:noFill/>
        </a:ln>
      </c:spPr>
      <c:txPr>
        <a:bodyPr rot="0" vert="horz"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1pPr>
    <a:lvl2pPr marL="163236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2pPr>
    <a:lvl3pPr marL="326472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3pPr>
    <a:lvl4pPr marL="489708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4pPr>
    <a:lvl5pPr marL="652944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5pPr>
    <a:lvl6pPr marL="816178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6pPr>
    <a:lvl7pPr marL="979414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7pPr>
    <a:lvl8pPr marL="1142650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8pPr>
    <a:lvl9pPr marL="1305886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1162050"/>
            <a:ext cx="47053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4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2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1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8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9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0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F46A3408-1E5F-477F-8F22-C6B613E2A1B8}"/>
              </a:ext>
            </a:extLst>
          </p:cNvPr>
          <p:cNvSpPr/>
          <p:nvPr/>
        </p:nvSpPr>
        <p:spPr>
          <a:xfrm>
            <a:off x="4175429" y="2474284"/>
            <a:ext cx="8125735" cy="840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sp>
        <p:nvSpPr>
          <p:cNvPr id="45" name="Rectangle 44"/>
          <p:cNvSpPr/>
          <p:nvPr/>
        </p:nvSpPr>
        <p:spPr>
          <a:xfrm>
            <a:off x="8295557" y="2474285"/>
            <a:ext cx="4005613" cy="840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 algn="ctr"/>
            <a:endParaRPr lang="en-US" sz="507"/>
          </a:p>
        </p:txBody>
      </p:sp>
      <p:sp>
        <p:nvSpPr>
          <p:cNvPr id="44" name="Rectangle 43"/>
          <p:cNvSpPr/>
          <p:nvPr/>
        </p:nvSpPr>
        <p:spPr>
          <a:xfrm>
            <a:off x="4185710" y="2475497"/>
            <a:ext cx="4005072" cy="8401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GRAPHICS/PHOTOS</a:t>
            </a:r>
            <a:br>
              <a:rPr lang="en-US" b="1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Great posters have great graphics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inserting a photo do not add borders or other enhancements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Photos should have associated captions.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Several options are shown below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Avoid adding blurry photos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include charts in your poster.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possible, utilize the templates in the next column to display your data to create a cohesive look and feel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using screenshots of your tables, ensure images are high-quality/high resolution </a:t>
            </a:r>
          </a:p>
          <a:p>
            <a:pPr algn="ctr"/>
            <a:endParaRPr lang="en-US" sz="507" dirty="0"/>
          </a:p>
        </p:txBody>
      </p:sp>
      <p:sp>
        <p:nvSpPr>
          <p:cNvPr id="2" name="Rectangle 1"/>
          <p:cNvSpPr/>
          <p:nvPr/>
        </p:nvSpPr>
        <p:spPr>
          <a:xfrm>
            <a:off x="84216" y="2475497"/>
            <a:ext cx="4005613" cy="8399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INTRODUCTION</a:t>
            </a:r>
            <a:r>
              <a:rPr lang="en-US" dirty="0">
                <a:solidFill>
                  <a:srgbClr val="124172"/>
                </a:solidFill>
              </a:rPr>
              <a:t> (18 pt. font)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Bullets can be 14, 15 or 16 pt. font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an 11”x 18” poster with a 1” border at the top for securing presentation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 so you are able to remove/add columns as needed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boxes are placed on top of these shapes</a:t>
            </a:r>
          </a:p>
          <a:p>
            <a:pPr marL="274336" indent="-219469">
              <a:spcAft>
                <a:spcPts val="771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provides guides to ensure your text is centered and lines up with other text boxes</a:t>
            </a:r>
            <a:endParaRPr lang="en-US" sz="1400" dirty="0">
              <a:solidFill>
                <a:srgbClr val="124172"/>
              </a:solidFill>
            </a:endParaRP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sz="1800" dirty="0">
                <a:solidFill>
                  <a:srgbClr val="124172"/>
                </a:solidFill>
              </a:rPr>
              <a:t>Fonts and styles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in a graphic or data figure should be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 smaller than 12 pt. font</a:t>
            </a:r>
          </a:p>
          <a:p>
            <a:pPr marL="274336" indent="-219469">
              <a:spcAft>
                <a:spcPts val="1543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all other text, size should be no smaller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than 14 pt. font</a:t>
            </a: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METHODS</a:t>
            </a:r>
            <a:br>
              <a:rPr lang="en-US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Bulleted lists &amp; separating content </a:t>
            </a:r>
          </a:p>
          <a:p>
            <a:pPr>
              <a:spcAft>
                <a:spcPts val="720"/>
              </a:spcAft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Try to avoid using large paragraphs on your poster. Do not cut and paste your abstract onto a poster.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Bulleted lists combined with headings will help your user understand your key points. You can use the bulleted list template below: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Here’s an example of a bulleted list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>
              <a:spcAft>
                <a:spcPts val="720"/>
              </a:spcAft>
              <a:buClr>
                <a:srgbClr val="124172"/>
              </a:buClr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also try using the following format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summarize key points: </a:t>
            </a:r>
          </a:p>
          <a:p>
            <a:pPr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1: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2: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spcAft>
                <a:spcPts val="360"/>
              </a:spcAft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3: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  <a:endParaRPr lang="en-US" sz="400" dirty="0"/>
          </a:p>
        </p:txBody>
      </p:sp>
      <p:sp>
        <p:nvSpPr>
          <p:cNvPr id="27" name="Flowchart: Process 26"/>
          <p:cNvSpPr/>
          <p:nvPr/>
        </p:nvSpPr>
        <p:spPr>
          <a:xfrm>
            <a:off x="84210" y="985217"/>
            <a:ext cx="16284996" cy="1398831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9"/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117420" y="1063324"/>
            <a:ext cx="16218576" cy="946182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24172"/>
                </a:solidFill>
                <a:cs typeface="Calibri Light" panose="020F0302020204030204" pitchFamily="34" charset="0"/>
              </a:rPr>
              <a:t>TITLE OF POSTER </a:t>
            </a: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(28 pt. font)</a:t>
            </a:r>
            <a:b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</a:b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If your title exceeds these two lines, please shorten title to fit</a:t>
            </a: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117420" y="1972137"/>
            <a:ext cx="16218576" cy="334479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Author 1, Author 2, Author 3, etc. (16 or 18 pt. font)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2401422" y="2475499"/>
            <a:ext cx="3967790" cy="7226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CONCLUSION(S)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sure you FIRST save your poster as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PowerPoint file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Save file using this naming convention: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lastnamefirstname.firstwordofyourposter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(example)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KalynychColleen.Sepsis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spcAft>
                <a:spcPts val="1543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Upload your file using the Google </a:t>
            </a: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link </a:t>
            </a:r>
            <a:b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provided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acceptance email</a:t>
            </a: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RESOURCES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Icons are also a great way to add imagery to your poster. Below are some icons you can use. 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you use these icons, please add “Icons designed by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Freepik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in your references. Resize as needed. You can also search for others that are free.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7">
              <a:buClr>
                <a:srgbClr val="124172"/>
              </a:buClr>
            </a:pPr>
            <a:endParaRPr lang="en-US" sz="2160" dirty="0">
              <a:solidFill>
                <a:srgbClr val="124172"/>
              </a:solidFill>
            </a:endParaRPr>
          </a:p>
          <a:p>
            <a:pPr marL="54867" algn="ctr"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r>
              <a:rPr lang="en-US" sz="96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endParaRPr lang="en-US" sz="507" dirty="0"/>
          </a:p>
        </p:txBody>
      </p:sp>
      <p:graphicFrame>
        <p:nvGraphicFramePr>
          <p:cNvPr id="96" name="Chart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38956"/>
              </p:ext>
            </p:extLst>
          </p:nvPr>
        </p:nvGraphicFramePr>
        <p:xfrm>
          <a:off x="8403058" y="7357455"/>
          <a:ext cx="3778669" cy="325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8" name="Chart 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394176"/>
              </p:ext>
            </p:extLst>
          </p:nvPr>
        </p:nvGraphicFramePr>
        <p:xfrm>
          <a:off x="8296092" y="4637067"/>
          <a:ext cx="4005072" cy="222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14399"/>
              </p:ext>
            </p:extLst>
          </p:nvPr>
        </p:nvGraphicFramePr>
        <p:xfrm>
          <a:off x="8403058" y="2632747"/>
          <a:ext cx="3775662" cy="1655738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258554">
                  <a:extLst>
                    <a:ext uri="{9D8B030D-6E8A-4147-A177-3AD203B41FA5}">
                      <a16:colId xmlns:a16="http://schemas.microsoft.com/office/drawing/2014/main" val="497723813"/>
                    </a:ext>
                  </a:extLst>
                </a:gridCol>
                <a:gridCol w="1258554">
                  <a:extLst>
                    <a:ext uri="{9D8B030D-6E8A-4147-A177-3AD203B41FA5}">
                      <a16:colId xmlns:a16="http://schemas.microsoft.com/office/drawing/2014/main" val="2547619611"/>
                    </a:ext>
                  </a:extLst>
                </a:gridCol>
                <a:gridCol w="1258554">
                  <a:extLst>
                    <a:ext uri="{9D8B030D-6E8A-4147-A177-3AD203B41FA5}">
                      <a16:colId xmlns:a16="http://schemas.microsoft.com/office/drawing/2014/main" val="1892639966"/>
                    </a:ext>
                  </a:extLst>
                </a:gridCol>
              </a:tblGrid>
              <a:tr h="43982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n-lt"/>
                        </a:rPr>
                        <a:t>Data: Example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  <a:latin typeface="+mn-lt"/>
                        </a:rPr>
                        <a:t>#1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marT="13716" marB="13716" anchor="ctr">
                    <a:solidFill>
                      <a:srgbClr val="1241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5993964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1885476930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3688632458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3084194596"/>
                  </a:ext>
                </a:extLst>
              </a:tr>
            </a:tbl>
          </a:graphicData>
        </a:graphic>
      </p:graphicFrame>
      <p:pic>
        <p:nvPicPr>
          <p:cNvPr id="105" name="Picture 104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7805" y="5716763"/>
            <a:ext cx="1128024" cy="1128024"/>
          </a:xfrm>
          <a:prstGeom prst="rect">
            <a:avLst/>
          </a:prstGeom>
        </p:spPr>
      </p:pic>
      <p:cxnSp>
        <p:nvCxnSpPr>
          <p:cNvPr id="111" name="Straight Arrow Connector 110"/>
          <p:cNvCxnSpPr/>
          <p:nvPr/>
        </p:nvCxnSpPr>
        <p:spPr>
          <a:xfrm flipH="1">
            <a:off x="5357653" y="6286602"/>
            <a:ext cx="343925" cy="0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739475" y="6000861"/>
            <a:ext cx="228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1508" y="6535565"/>
            <a:ext cx="529073" cy="574182"/>
          </a:xfrm>
          <a:prstGeom prst="rect">
            <a:avLst/>
          </a:prstGeom>
        </p:spPr>
      </p:pic>
      <p:pic>
        <p:nvPicPr>
          <p:cNvPr id="57" name="Picture 56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7072" y="6952308"/>
            <a:ext cx="1108158" cy="110815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635" y="6535565"/>
            <a:ext cx="355320" cy="51284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947" y="6535571"/>
            <a:ext cx="523360" cy="51079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4817" y="6524081"/>
            <a:ext cx="345604" cy="5971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2269" y="6548628"/>
            <a:ext cx="561479" cy="35420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634" y="7386175"/>
            <a:ext cx="622011" cy="46401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698" y="7334843"/>
            <a:ext cx="483015" cy="48301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765" y="7334845"/>
            <a:ext cx="419458" cy="43579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815" y="7320476"/>
            <a:ext cx="423374" cy="44622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198" y="7303312"/>
            <a:ext cx="561479" cy="443730"/>
          </a:xfrm>
          <a:prstGeom prst="rect">
            <a:avLst/>
          </a:prstGeom>
        </p:spPr>
      </p:pic>
      <p:pic>
        <p:nvPicPr>
          <p:cNvPr id="71" name="Picture 70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4592" y="8919908"/>
            <a:ext cx="1364226" cy="1364226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311679" y="8170313"/>
            <a:ext cx="3762028" cy="523220"/>
          </a:xfrm>
          <a:prstGeom prst="rect">
            <a:avLst/>
          </a:prstGeom>
          <a:noFill/>
          <a:ln w="12700">
            <a:solidFill>
              <a:srgbClr val="12417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the University of Florida (UF)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78643" y="9099067"/>
            <a:ext cx="212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  <a:endParaRPr lang="en-US" sz="1400" dirty="0"/>
          </a:p>
        </p:txBody>
      </p:sp>
      <p:sp>
        <p:nvSpPr>
          <p:cNvPr id="94" name="Arc 93"/>
          <p:cNvSpPr/>
          <p:nvPr/>
        </p:nvSpPr>
        <p:spPr>
          <a:xfrm rot="4839691">
            <a:off x="5516040" y="9154433"/>
            <a:ext cx="483657" cy="699767"/>
          </a:xfrm>
          <a:prstGeom prst="arc">
            <a:avLst>
              <a:gd name="adj1" fmla="val 7110310"/>
              <a:gd name="adj2" fmla="val 15877624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95" name="Arc 94"/>
          <p:cNvSpPr/>
          <p:nvPr/>
        </p:nvSpPr>
        <p:spPr>
          <a:xfrm rot="15539428">
            <a:off x="4901445" y="9610895"/>
            <a:ext cx="647223" cy="864567"/>
          </a:xfrm>
          <a:prstGeom prst="arc">
            <a:avLst>
              <a:gd name="adj1" fmla="val 8948192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101" name="Rectangular Callout 100"/>
          <p:cNvSpPr/>
          <p:nvPr/>
        </p:nvSpPr>
        <p:spPr>
          <a:xfrm>
            <a:off x="5531875" y="10137672"/>
            <a:ext cx="2430350" cy="436815"/>
          </a:xfrm>
          <a:prstGeom prst="rect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" panose="020F0502020204030204" pitchFamily="34" charset="0"/>
              </a:rPr>
              <a:t>Lorem ipsum</a:t>
            </a:r>
          </a:p>
        </p:txBody>
      </p:sp>
      <p:sp>
        <p:nvSpPr>
          <p:cNvPr id="107" name="Rectangular Callout 106"/>
          <p:cNvSpPr/>
          <p:nvPr/>
        </p:nvSpPr>
        <p:spPr>
          <a:xfrm>
            <a:off x="5607431" y="7146045"/>
            <a:ext cx="2403593" cy="690969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Figure 1.0 Organizational Structure of UF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C7BAEC-5342-4C73-9D10-BEAE51C3192F}"/>
              </a:ext>
            </a:extLst>
          </p:cNvPr>
          <p:cNvSpPr/>
          <p:nvPr/>
        </p:nvSpPr>
        <p:spPr>
          <a:xfrm>
            <a:off x="120312" y="398313"/>
            <a:ext cx="16284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This space is for securing poster - Do Not Use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99F8A99-3E2C-411E-AD22-468E7E6E2FBD}"/>
              </a:ext>
            </a:extLst>
          </p:cNvPr>
          <p:cNvSpPr/>
          <p:nvPr/>
        </p:nvSpPr>
        <p:spPr>
          <a:xfrm>
            <a:off x="12405933" y="9799715"/>
            <a:ext cx="3963273" cy="1075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8485526-D612-489C-B117-E4FB6752871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205" y="10149960"/>
            <a:ext cx="3134406" cy="35420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4105A10C-0354-43FD-9ECC-7F8F7F4BE8D2}"/>
              </a:ext>
            </a:extLst>
          </p:cNvPr>
          <p:cNvSpPr/>
          <p:nvPr/>
        </p:nvSpPr>
        <p:spPr>
          <a:xfrm>
            <a:off x="15712247" y="9994852"/>
            <a:ext cx="587829" cy="587829"/>
          </a:xfrm>
          <a:prstGeom prst="rect">
            <a:avLst/>
          </a:prstGeom>
          <a:solidFill>
            <a:srgbClr val="1241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189093A-FB0E-4C04-B8CD-1CE67B112AE4}"/>
              </a:ext>
            </a:extLst>
          </p:cNvPr>
          <p:cNvSpPr/>
          <p:nvPr/>
        </p:nvSpPr>
        <p:spPr>
          <a:xfrm>
            <a:off x="15688595" y="10034850"/>
            <a:ext cx="6477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QR Code Do not delete. </a:t>
            </a:r>
          </a:p>
        </p:txBody>
      </p:sp>
    </p:spTree>
    <p:extLst>
      <p:ext uri="{BB962C8B-B14F-4D97-AF65-F5344CB8AC3E}">
        <p14:creationId xmlns:p14="http://schemas.microsoft.com/office/powerpoint/2010/main" val="427515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1445</TotalTime>
  <Words>509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O'Leary, Jessica</cp:lastModifiedBy>
  <cp:revision>137</cp:revision>
  <cp:lastPrinted>2024-03-14T18:39:56Z</cp:lastPrinted>
  <dcterms:created xsi:type="dcterms:W3CDTF">2017-08-24T13:34:21Z</dcterms:created>
  <dcterms:modified xsi:type="dcterms:W3CDTF">2024-03-19T20:42:16Z</dcterms:modified>
</cp:coreProperties>
</file>