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8" r:id="rId2"/>
  </p:sldIdLst>
  <p:sldSz cx="16459200" cy="109728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20" userDrawn="1">
          <p15:clr>
            <a:srgbClr val="A4A3A4"/>
          </p15:clr>
        </p15:guide>
        <p15:guide id="2" pos="51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4172"/>
    <a:srgbClr val="EE8F4C"/>
    <a:srgbClr val="07385B"/>
    <a:srgbClr val="A1D0D0"/>
    <a:srgbClr val="0063A5"/>
    <a:srgbClr val="0021A5"/>
    <a:srgbClr val="68B6B4"/>
    <a:srgbClr val="003C3A"/>
    <a:srgbClr val="FFC368"/>
    <a:srgbClr val="40A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257" autoAdjust="0"/>
  </p:normalViewPr>
  <p:slideViewPr>
    <p:cSldViewPr snapToGrid="0" showGuides="1">
      <p:cViewPr varScale="1">
        <p:scale>
          <a:sx n="67" d="100"/>
          <a:sy n="67" d="100"/>
        </p:scale>
        <p:origin x="1236" y="84"/>
      </p:cViewPr>
      <p:guideLst>
        <p:guide orient="horz" pos="3520"/>
        <p:guide pos="51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.xlsm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1" i="0" u="none" strike="noStrike" kern="1200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Calibri" panose="020F0502020204030204" pitchFamily="34" charset="0"/>
              </a:rPr>
              <a:t>Data: Example </a:t>
            </a:r>
            <a:r>
              <a:rPr lang="en-US" sz="1600" b="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Calibri" panose="020F0502020204030204" pitchFamily="34" charset="0"/>
              </a:rPr>
              <a:t>#3</a:t>
            </a:r>
            <a:endParaRPr lang="en-US" sz="1600" b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Arial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30014325149940363"/>
          <c:y val="1.2435351360857314E-2"/>
        </c:manualLayout>
      </c:layout>
      <c:overlay val="0"/>
      <c:spPr>
        <a:noFill/>
        <a:ln w="3708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1945587198555094E-2"/>
          <c:y val="0.18243447742298799"/>
          <c:w val="0.89237340955380096"/>
          <c:h val="0.61769158787392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C368"/>
            </a:solidFill>
            <a:ln w="37084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1-3489-4C33-AEBA-A1333905398E}"/>
              </c:ext>
            </c:extLst>
          </c:dPt>
          <c:dPt>
            <c:idx val="1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3-3489-4C33-AEBA-A1333905398E}"/>
              </c:ext>
            </c:extLst>
          </c:dPt>
          <c:dPt>
            <c:idx val="2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5-3489-4C33-AEBA-A1333905398E}"/>
              </c:ext>
            </c:extLst>
          </c:dPt>
          <c:dPt>
            <c:idx val="3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7-3489-4C33-AEBA-A1333905398E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489-4C33-AEBA-A133390539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124172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489-4C33-AEBA-A133390539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A1D0D0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489-4C33-AEBA-A133390539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95796336"/>
        <c:axId val="-2095801920"/>
      </c:barChart>
      <c:catAx>
        <c:axId val="-209579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87983" cap="flat" cmpd="sng" algn="ctr">
            <a:solidFill>
              <a:schemeClr val="bg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Calibri" panose="020F0502020204030204" pitchFamily="34" charset="0"/>
              </a:defRPr>
            </a:pPr>
            <a:endParaRPr lang="en-US"/>
          </a:p>
        </c:txPr>
        <c:crossAx val="-2095801920"/>
        <c:crosses val="autoZero"/>
        <c:auto val="1"/>
        <c:lblAlgn val="ctr"/>
        <c:lblOffset val="100"/>
        <c:noMultiLvlLbl val="0"/>
      </c:catAx>
      <c:valAx>
        <c:axId val="-2095801920"/>
        <c:scaling>
          <c:orientation val="minMax"/>
        </c:scaling>
        <c:delete val="0"/>
        <c:axPos val="l"/>
        <c:majorGridlines>
          <c:spPr>
            <a:ln w="20304" cap="flat" cmpd="sng" algn="ctr">
              <a:solidFill>
                <a:schemeClr val="tx1">
                  <a:lumMod val="60000"/>
                  <a:lumOff val="40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271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defRPr>
            </a:pPr>
            <a:endParaRPr lang="en-US"/>
          </a:p>
        </c:txPr>
        <c:crossAx val="-2095796336"/>
        <c:crosses val="autoZero"/>
        <c:crossBetween val="between"/>
      </c:valAx>
      <c:spPr>
        <a:noFill/>
        <a:ln w="37084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16738647789272751"/>
          <c:y val="0.9238496853093503"/>
          <c:w val="0.66592307165870912"/>
          <c:h val="6.0968015008725798E-2"/>
        </c:manualLayout>
      </c:layout>
      <c:overlay val="0"/>
      <c:spPr>
        <a:noFill/>
        <a:ln w="37084">
          <a:noFill/>
        </a:ln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Arial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alpha val="62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algn="just">
              <a:defRPr/>
            </a:pPr>
            <a:r>
              <a:rPr lang="en-US" sz="1600" b="0" dirty="0"/>
              <a:t>Data: Example #2</a:t>
            </a:r>
          </a:p>
        </c:rich>
      </c:tx>
      <c:layout>
        <c:manualLayout>
          <c:xMode val="edge"/>
          <c:yMode val="edge"/>
          <c:x val="0.28576885937203056"/>
          <c:y val="7.3277488578520579E-3"/>
        </c:manualLayout>
      </c:layout>
      <c:overlay val="0"/>
      <c:spPr>
        <a:noFill/>
        <a:ln w="2232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explosion val="1"/>
            <c:spPr>
              <a:solidFill>
                <a:srgbClr val="124172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A4CF-464B-ABC0-AD637B4B8F04}"/>
              </c:ext>
            </c:extLst>
          </c:dPt>
          <c:dPt>
            <c:idx val="1"/>
            <c:bubble3D val="0"/>
            <c:spPr>
              <a:solidFill>
                <a:srgbClr val="A1D0D0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A4CF-464B-ABC0-AD637B4B8F04}"/>
              </c:ext>
            </c:extLst>
          </c:dPt>
          <c:dPt>
            <c:idx val="2"/>
            <c:bubble3D val="0"/>
            <c:spPr>
              <a:solidFill>
                <a:srgbClr val="EE8F4C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A4CF-464B-ABC0-AD637B4B8F04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4CF-464B-ABC0-AD637B4B8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</c:spPr>
    </c:plotArea>
    <c:legend>
      <c:legendPos val="b"/>
      <c:legendEntry>
        <c:idx val="0"/>
        <c:txPr>
          <a:bodyPr rot="0" vert="horz"/>
          <a:lstStyle/>
          <a:p>
            <a:pPr>
              <a:defRPr sz="1200" baseline="0"/>
            </a:pPr>
            <a:endParaRPr lang="en-US"/>
          </a:p>
        </c:txPr>
      </c:legendEntry>
      <c:legendEntry>
        <c:idx val="1"/>
        <c:txPr>
          <a:bodyPr rot="0" vert="horz"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 rot="0" vert="horz"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10387928107160121"/>
          <c:y val="0.89598486752351547"/>
          <c:w val="0.78746864812404405"/>
          <c:h val="7.3836395450568498E-2"/>
        </c:manualLayout>
      </c:layout>
      <c:overlay val="0"/>
      <c:spPr>
        <a:noFill/>
        <a:ln w="22320">
          <a:noFill/>
        </a:ln>
      </c:spPr>
      <c:txPr>
        <a:bodyPr rot="0" vert="horz"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B2052-ED9A-4A7A-ABA3-9F1F19F25248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1162050"/>
            <a:ext cx="47053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06820-6980-4FDF-BA50-CA84A9E0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1pPr>
    <a:lvl2pPr marL="163236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2pPr>
    <a:lvl3pPr marL="326472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3pPr>
    <a:lvl4pPr marL="489708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4pPr>
    <a:lvl5pPr marL="652944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5pPr>
    <a:lvl6pPr marL="816178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6pPr>
    <a:lvl7pPr marL="979414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7pPr>
    <a:lvl8pPr marL="1142650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8pPr>
    <a:lvl9pPr marL="1305886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2525" y="1162050"/>
            <a:ext cx="470535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06820-6980-4FDF-BA50-CA84A9E0D5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42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1795781"/>
            <a:ext cx="13990320" cy="3820160"/>
          </a:xfrm>
        </p:spPr>
        <p:txBody>
          <a:bodyPr anchor="b"/>
          <a:lstStyle>
            <a:lvl1pPr algn="ctr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763261"/>
            <a:ext cx="12344400" cy="2649219"/>
          </a:xfrm>
        </p:spPr>
        <p:txBody>
          <a:bodyPr/>
          <a:lstStyle>
            <a:lvl1pPr marL="0" indent="0" algn="ctr">
              <a:buNone/>
              <a:defRPr sz="3840"/>
            </a:lvl1pPr>
            <a:lvl2pPr marL="731520" indent="0" algn="ctr">
              <a:buNone/>
              <a:defRPr sz="3200"/>
            </a:lvl2pPr>
            <a:lvl3pPr marL="1463040" indent="0" algn="ctr">
              <a:buNone/>
              <a:defRPr sz="2880"/>
            </a:lvl3pPr>
            <a:lvl4pPr marL="2194560" indent="0" algn="ctr">
              <a:buNone/>
              <a:defRPr sz="2560"/>
            </a:lvl4pPr>
            <a:lvl5pPr marL="2926080" indent="0" algn="ctr">
              <a:buNone/>
              <a:defRPr sz="2560"/>
            </a:lvl5pPr>
            <a:lvl6pPr marL="3657600" indent="0" algn="ctr">
              <a:buNone/>
              <a:defRPr sz="2560"/>
            </a:lvl6pPr>
            <a:lvl7pPr marL="4389120" indent="0" algn="ctr">
              <a:buNone/>
              <a:defRPr sz="2560"/>
            </a:lvl7pPr>
            <a:lvl8pPr marL="5120640" indent="0" algn="ctr">
              <a:buNone/>
              <a:defRPr sz="2560"/>
            </a:lvl8pPr>
            <a:lvl9pPr marL="5852160" indent="0" algn="ctr">
              <a:buNone/>
              <a:defRPr sz="2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2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1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584200"/>
            <a:ext cx="3549015" cy="929894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584200"/>
            <a:ext cx="10441305" cy="929894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9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2735583"/>
            <a:ext cx="14196060" cy="4564379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7343143"/>
            <a:ext cx="14196060" cy="2400299"/>
          </a:xfrm>
        </p:spPr>
        <p:txBody>
          <a:bodyPr/>
          <a:lstStyle>
            <a:lvl1pPr marL="0" indent="0">
              <a:buNone/>
              <a:defRPr sz="3840">
                <a:solidFill>
                  <a:schemeClr val="tx1"/>
                </a:solidFill>
              </a:defRPr>
            </a:lvl1pPr>
            <a:lvl2pPr marL="7315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2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2921000"/>
            <a:ext cx="6995160" cy="69621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2921000"/>
            <a:ext cx="6995160" cy="69621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8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584202"/>
            <a:ext cx="14196060" cy="21209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2689861"/>
            <a:ext cx="6963012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4008120"/>
            <a:ext cx="6963012" cy="5895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2689861"/>
            <a:ext cx="6997304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4008120"/>
            <a:ext cx="6997304" cy="5895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9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9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1579882"/>
            <a:ext cx="8332470" cy="7797800"/>
          </a:xfrm>
        </p:spPr>
        <p:txBody>
          <a:bodyPr/>
          <a:lstStyle>
            <a:lvl1pPr>
              <a:defRPr sz="5120"/>
            </a:lvl1pPr>
            <a:lvl2pPr>
              <a:defRPr sz="4480"/>
            </a:lvl2pPr>
            <a:lvl3pPr>
              <a:defRPr sz="384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0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1579882"/>
            <a:ext cx="8332470" cy="7797800"/>
          </a:xfrm>
        </p:spPr>
        <p:txBody>
          <a:bodyPr anchor="t"/>
          <a:lstStyle>
            <a:lvl1pPr marL="0" indent="0">
              <a:buNone/>
              <a:defRPr sz="5120"/>
            </a:lvl1pPr>
            <a:lvl2pPr marL="731520" indent="0">
              <a:buNone/>
              <a:defRPr sz="4480"/>
            </a:lvl2pPr>
            <a:lvl3pPr marL="1463040" indent="0">
              <a:buNone/>
              <a:defRPr sz="384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584202"/>
            <a:ext cx="1419606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2921000"/>
            <a:ext cx="1419606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10170162"/>
            <a:ext cx="555498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463040" rtl="0" eaLnBrk="1" latinLnBrk="0" hangingPunct="1">
        <a:lnSpc>
          <a:spcPct val="90000"/>
        </a:lnSpc>
        <a:spcBef>
          <a:spcPct val="0"/>
        </a:spcBef>
        <a:buNone/>
        <a:defRPr sz="70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146304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chart" Target="../charts/chart1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chart" Target="../charts/chart2.xm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8295557" y="2474285"/>
            <a:ext cx="4005613" cy="840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 algn="ctr"/>
            <a:endParaRPr lang="en-US" sz="507"/>
          </a:p>
        </p:txBody>
      </p:sp>
      <p:sp>
        <p:nvSpPr>
          <p:cNvPr id="44" name="Rectangle 43"/>
          <p:cNvSpPr/>
          <p:nvPr/>
        </p:nvSpPr>
        <p:spPr>
          <a:xfrm>
            <a:off x="4185710" y="2475497"/>
            <a:ext cx="4005072" cy="8401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GRAPHICS/PHOTOS</a:t>
            </a:r>
            <a:br>
              <a:rPr lang="en-US" b="1" dirty="0">
                <a:solidFill>
                  <a:srgbClr val="124172"/>
                </a:solidFill>
              </a:rPr>
            </a:br>
            <a:r>
              <a:rPr lang="en-US" dirty="0">
                <a:solidFill>
                  <a:srgbClr val="124172"/>
                </a:solidFill>
              </a:rPr>
              <a:t>Great posters have great graphics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When inserting a photo do not add borders or other enhancements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Photos should have associated captions.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Several options are shown below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Avoid adding blurry photos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may include charts in your poster.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possible, utilize the templates in the next column to display your data to create a cohesive look and feel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using screenshots of your tables, ensure images are high-quality/high resolution </a:t>
            </a:r>
          </a:p>
          <a:p>
            <a:pPr algn="ctr"/>
            <a:endParaRPr lang="en-US" sz="507" dirty="0"/>
          </a:p>
        </p:txBody>
      </p:sp>
      <p:sp>
        <p:nvSpPr>
          <p:cNvPr id="2" name="Rectangle 1"/>
          <p:cNvSpPr/>
          <p:nvPr/>
        </p:nvSpPr>
        <p:spPr>
          <a:xfrm>
            <a:off x="84216" y="2475497"/>
            <a:ext cx="4005613" cy="8399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INTRODUCTION</a:t>
            </a:r>
            <a:r>
              <a:rPr lang="en-US" dirty="0">
                <a:solidFill>
                  <a:srgbClr val="124172"/>
                </a:solidFill>
              </a:rPr>
              <a:t> (18 pt. font)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Bullets can be 14, 15 or 16 pt. font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template produces an 11”x 18” poster with a 1” border at the top for securing presentation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white columns are shapes and are adjustable so you are able to remove/add columns as needed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Text boxes are placed on top of these shapes</a:t>
            </a:r>
          </a:p>
          <a:p>
            <a:pPr marL="274336" indent="-219469">
              <a:spcAft>
                <a:spcPts val="771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template provides guides to ensure your text is centered and lines up with other text boxes</a:t>
            </a:r>
            <a:endParaRPr lang="en-US" sz="1400" dirty="0">
              <a:solidFill>
                <a:srgbClr val="124172"/>
              </a:solidFill>
            </a:endParaRPr>
          </a:p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sz="1800" dirty="0">
                <a:solidFill>
                  <a:srgbClr val="124172"/>
                </a:solidFill>
              </a:rPr>
              <a:t>Fonts and styles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Text in a graphic or data figure should be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 smaller than 12 pt. font</a:t>
            </a:r>
          </a:p>
          <a:p>
            <a:pPr marL="274336" indent="-219469">
              <a:spcAft>
                <a:spcPts val="1543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 all other text, size should be no smaller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than 14 pt. font</a:t>
            </a:r>
          </a:p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METHODS</a:t>
            </a:r>
            <a:br>
              <a:rPr lang="en-US" dirty="0">
                <a:solidFill>
                  <a:srgbClr val="124172"/>
                </a:solidFill>
              </a:rPr>
            </a:br>
            <a:r>
              <a:rPr lang="en-US" dirty="0">
                <a:solidFill>
                  <a:srgbClr val="124172"/>
                </a:solidFill>
              </a:rPr>
              <a:t>Bulleted lists &amp; separating content </a:t>
            </a:r>
          </a:p>
          <a:p>
            <a:pPr>
              <a:spcAft>
                <a:spcPts val="720"/>
              </a:spcAft>
            </a:pP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Try to avoid using large paragraphs on your poster. Do not cut and paste your abstract onto a poster.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Bulleted lists combined with headings will help your user understand your key points. You can use the bulleted list template below: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Here’s an example of a bulleted list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here </a:t>
            </a:r>
          </a:p>
          <a:p>
            <a:pPr marL="274336" indent="-219469">
              <a:spcAft>
                <a:spcPts val="720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here </a:t>
            </a:r>
          </a:p>
          <a:p>
            <a:pPr>
              <a:spcAft>
                <a:spcPts val="720"/>
              </a:spcAft>
              <a:buClr>
                <a:srgbClr val="124172"/>
              </a:buClr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can also try using the following format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summarize key points: </a:t>
            </a:r>
          </a:p>
          <a:p>
            <a:pPr>
              <a:buClr>
                <a:srgbClr val="124172"/>
              </a:buClr>
            </a:pPr>
            <a:r>
              <a:rPr lang="en-US" sz="1400" dirty="0">
                <a:solidFill>
                  <a:srgbClr val="124172"/>
                </a:solidFill>
              </a:rPr>
              <a:t>Key point 1: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Lorem ipsum </a:t>
            </a:r>
          </a:p>
          <a:p>
            <a:pPr>
              <a:buClr>
                <a:srgbClr val="124172"/>
              </a:buClr>
            </a:pPr>
            <a:r>
              <a:rPr lang="en-US" sz="1400" dirty="0">
                <a:solidFill>
                  <a:srgbClr val="124172"/>
                </a:solidFill>
              </a:rPr>
              <a:t>Key point 2: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Lorem ipsum </a:t>
            </a:r>
          </a:p>
          <a:p>
            <a:pPr>
              <a:spcAft>
                <a:spcPts val="360"/>
              </a:spcAft>
              <a:buClr>
                <a:srgbClr val="124172"/>
              </a:buClr>
            </a:pPr>
            <a:r>
              <a:rPr lang="en-US" sz="1400" dirty="0">
                <a:solidFill>
                  <a:srgbClr val="124172"/>
                </a:solidFill>
              </a:rPr>
              <a:t>Key point 3: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Lorem ipsum </a:t>
            </a:r>
            <a:endParaRPr lang="en-US" sz="400" dirty="0"/>
          </a:p>
        </p:txBody>
      </p:sp>
      <p:sp>
        <p:nvSpPr>
          <p:cNvPr id="27" name="Flowchart: Process 26"/>
          <p:cNvSpPr/>
          <p:nvPr/>
        </p:nvSpPr>
        <p:spPr>
          <a:xfrm>
            <a:off x="84210" y="985217"/>
            <a:ext cx="16284996" cy="1398831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9"/>
          </a:p>
        </p:txBody>
      </p:sp>
      <p:sp>
        <p:nvSpPr>
          <p:cNvPr id="33" name="Content Placeholder 5"/>
          <p:cNvSpPr txBox="1">
            <a:spLocks/>
          </p:cNvSpPr>
          <p:nvPr/>
        </p:nvSpPr>
        <p:spPr>
          <a:xfrm>
            <a:off x="117420" y="1063324"/>
            <a:ext cx="16218576" cy="946182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124172"/>
                </a:solidFill>
                <a:cs typeface="Calibri Light" panose="020F0302020204030204" pitchFamily="34" charset="0"/>
              </a:rPr>
              <a:t>TITLE OF POSTER </a:t>
            </a:r>
            <a: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  <a:t>(28 pt. font)</a:t>
            </a:r>
            <a:b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</a:br>
            <a: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  <a:t>If your title exceeds these two lines, please shorten title to fit</a:t>
            </a:r>
          </a:p>
        </p:txBody>
      </p:sp>
      <p:sp>
        <p:nvSpPr>
          <p:cNvPr id="34" name="Content Placeholder 5"/>
          <p:cNvSpPr txBox="1">
            <a:spLocks/>
          </p:cNvSpPr>
          <p:nvPr/>
        </p:nvSpPr>
        <p:spPr>
          <a:xfrm>
            <a:off x="117420" y="1972137"/>
            <a:ext cx="16218576" cy="334479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Author 1, Author 2, Author 3, etc. (16 or 18 pt. font)</a:t>
            </a:r>
          </a:p>
        </p:txBody>
      </p:sp>
      <p:sp>
        <p:nvSpPr>
          <p:cNvPr id="88" name="Rectangle 87"/>
          <p:cNvSpPr/>
          <p:nvPr/>
        </p:nvSpPr>
        <p:spPr>
          <a:xfrm>
            <a:off x="12401422" y="2475499"/>
            <a:ext cx="3967790" cy="7226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CONCLUSION(S)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Make sure you FIRST save your poster as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PowerPoint file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Save file using this naming convention: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lastnamefirstname.firstwordofyourposter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(example)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KalynychColleen.Sepsis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74336" indent="-219469">
              <a:spcAft>
                <a:spcPts val="1543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Upload your file using the Google </a:t>
            </a:r>
            <a:r>
              <a:rPr lang="en-US" sz="1400">
                <a:solidFill>
                  <a:schemeClr val="tx1">
                    <a:lumMod val="85000"/>
                    <a:lumOff val="15000"/>
                  </a:schemeClr>
                </a:solidFill>
              </a:rPr>
              <a:t>link </a:t>
            </a:r>
            <a:br>
              <a:rPr lang="en-US" sz="14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>
                <a:solidFill>
                  <a:schemeClr val="tx1">
                    <a:lumMod val="85000"/>
                    <a:lumOff val="15000"/>
                  </a:schemeClr>
                </a:solidFill>
              </a:rPr>
              <a:t>provided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the acceptance email</a:t>
            </a:r>
          </a:p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RESOURCES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Icons are also a great way to add imagery to your poster. Below are some icons you can use. </a:t>
            </a:r>
          </a:p>
          <a:p>
            <a:pPr marL="274336" indent="-219469">
              <a:spcAft>
                <a:spcPts val="720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you use these icons, please add “Icons designed by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Freepik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in your references. Resize as needed. You can also search for others that are free.</a:t>
            </a:r>
          </a:p>
          <a:p>
            <a:pPr marL="274336" indent="-219469">
              <a:spcAft>
                <a:spcPts val="720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endParaRPr lang="en-US" sz="144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endParaRPr lang="en-US" sz="144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endParaRPr lang="en-US" sz="144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7">
              <a:buClr>
                <a:srgbClr val="124172"/>
              </a:buClr>
            </a:pPr>
            <a:endParaRPr lang="en-US" sz="2160" dirty="0">
              <a:solidFill>
                <a:srgbClr val="124172"/>
              </a:solidFill>
            </a:endParaRPr>
          </a:p>
          <a:p>
            <a:pPr marL="54867" algn="ctr">
              <a:spcBef>
                <a:spcPts val="360"/>
              </a:spcBef>
              <a:spcAft>
                <a:spcPts val="360"/>
              </a:spcAft>
              <a:buClr>
                <a:srgbClr val="124172"/>
              </a:buClr>
            </a:pPr>
            <a:r>
              <a:rPr lang="en-US" sz="96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ctr"/>
            <a:endParaRPr lang="en-US" sz="507" dirty="0"/>
          </a:p>
        </p:txBody>
      </p:sp>
      <p:graphicFrame>
        <p:nvGraphicFramePr>
          <p:cNvPr id="96" name="Chart 9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238956"/>
              </p:ext>
            </p:extLst>
          </p:nvPr>
        </p:nvGraphicFramePr>
        <p:xfrm>
          <a:off x="8403058" y="7357455"/>
          <a:ext cx="3778669" cy="3252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8" name="Chart 9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5394176"/>
              </p:ext>
            </p:extLst>
          </p:nvPr>
        </p:nvGraphicFramePr>
        <p:xfrm>
          <a:off x="8296092" y="4637067"/>
          <a:ext cx="4005072" cy="2228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9" name="Table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414399"/>
              </p:ext>
            </p:extLst>
          </p:nvPr>
        </p:nvGraphicFramePr>
        <p:xfrm>
          <a:off x="8403058" y="2632747"/>
          <a:ext cx="3775662" cy="1655738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1258554">
                  <a:extLst>
                    <a:ext uri="{9D8B030D-6E8A-4147-A177-3AD203B41FA5}">
                      <a16:colId xmlns:a16="http://schemas.microsoft.com/office/drawing/2014/main" val="497723813"/>
                    </a:ext>
                  </a:extLst>
                </a:gridCol>
                <a:gridCol w="1258554">
                  <a:extLst>
                    <a:ext uri="{9D8B030D-6E8A-4147-A177-3AD203B41FA5}">
                      <a16:colId xmlns:a16="http://schemas.microsoft.com/office/drawing/2014/main" val="2547619611"/>
                    </a:ext>
                  </a:extLst>
                </a:gridCol>
                <a:gridCol w="1258554">
                  <a:extLst>
                    <a:ext uri="{9D8B030D-6E8A-4147-A177-3AD203B41FA5}">
                      <a16:colId xmlns:a16="http://schemas.microsoft.com/office/drawing/2014/main" val="1892639966"/>
                    </a:ext>
                  </a:extLst>
                </a:gridCol>
              </a:tblGrid>
              <a:tr h="43982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+mn-lt"/>
                        </a:rPr>
                        <a:t>Data: Example 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  <a:latin typeface="+mn-lt"/>
                        </a:rPr>
                        <a:t>#1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marT="13716" marB="13716" anchor="ctr">
                    <a:solidFill>
                      <a:srgbClr val="12417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5993964"/>
                  </a:ext>
                </a:extLst>
              </a:tr>
              <a:tr h="40530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extLst>
                  <a:ext uri="{0D108BD9-81ED-4DB2-BD59-A6C34878D82A}">
                    <a16:rowId xmlns:a16="http://schemas.microsoft.com/office/drawing/2014/main" val="1885476930"/>
                  </a:ext>
                </a:extLst>
              </a:tr>
              <a:tr h="40530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extLst>
                  <a:ext uri="{0D108BD9-81ED-4DB2-BD59-A6C34878D82A}">
                    <a16:rowId xmlns:a16="http://schemas.microsoft.com/office/drawing/2014/main" val="3688632458"/>
                  </a:ext>
                </a:extLst>
              </a:tr>
              <a:tr h="40530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extLst>
                  <a:ext uri="{0D108BD9-81ED-4DB2-BD59-A6C34878D82A}">
                    <a16:rowId xmlns:a16="http://schemas.microsoft.com/office/drawing/2014/main" val="3084194596"/>
                  </a:ext>
                </a:extLst>
              </a:tr>
            </a:tbl>
          </a:graphicData>
        </a:graphic>
      </p:graphicFrame>
      <p:pic>
        <p:nvPicPr>
          <p:cNvPr id="105" name="Picture 104" descr="statne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27805" y="5716763"/>
            <a:ext cx="1128024" cy="1128024"/>
          </a:xfrm>
          <a:prstGeom prst="rect">
            <a:avLst/>
          </a:prstGeom>
        </p:spPr>
      </p:pic>
      <p:cxnSp>
        <p:nvCxnSpPr>
          <p:cNvPr id="111" name="Straight Arrow Connector 110"/>
          <p:cNvCxnSpPr/>
          <p:nvPr/>
        </p:nvCxnSpPr>
        <p:spPr>
          <a:xfrm flipH="1">
            <a:off x="5357653" y="6286602"/>
            <a:ext cx="343925" cy="0"/>
          </a:xfrm>
          <a:prstGeom prst="straightConnector1">
            <a:avLst/>
          </a:prstGeom>
          <a:ln w="50800" cap="sq">
            <a:solidFill>
              <a:srgbClr val="124172"/>
            </a:solidFill>
            <a:headEnd type="none" w="med" len="med"/>
            <a:tailEnd type="oval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5739475" y="6000861"/>
            <a:ext cx="228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24172"/>
                </a:solidFill>
              </a:rPr>
              <a:t>Figure 1.0 Organizational Structure of UF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1508" y="6535565"/>
            <a:ext cx="529073" cy="574182"/>
          </a:xfrm>
          <a:prstGeom prst="rect">
            <a:avLst/>
          </a:prstGeom>
        </p:spPr>
      </p:pic>
      <p:pic>
        <p:nvPicPr>
          <p:cNvPr id="57" name="Picture 56" descr="statne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27072" y="6952308"/>
            <a:ext cx="1108158" cy="1108158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0635" y="6535565"/>
            <a:ext cx="355320" cy="512848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8947" y="6535571"/>
            <a:ext cx="523360" cy="510792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4817" y="6524081"/>
            <a:ext cx="345604" cy="59716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2269" y="6548628"/>
            <a:ext cx="561479" cy="354201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0634" y="7386175"/>
            <a:ext cx="622011" cy="464018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9698" y="7334843"/>
            <a:ext cx="483015" cy="48301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5765" y="7334845"/>
            <a:ext cx="419458" cy="43579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9815" y="7320476"/>
            <a:ext cx="423374" cy="446224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198" y="7303312"/>
            <a:ext cx="561479" cy="443730"/>
          </a:xfrm>
          <a:prstGeom prst="rect">
            <a:avLst/>
          </a:prstGeom>
        </p:spPr>
      </p:pic>
      <p:pic>
        <p:nvPicPr>
          <p:cNvPr id="71" name="Picture 70" descr="statne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94592" y="8919908"/>
            <a:ext cx="1364226" cy="1364226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4311679" y="8170313"/>
            <a:ext cx="3762028" cy="523220"/>
          </a:xfrm>
          <a:prstGeom prst="rect">
            <a:avLst/>
          </a:prstGeom>
          <a:noFill/>
          <a:ln w="12700">
            <a:solidFill>
              <a:srgbClr val="12417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24172"/>
                </a:solidFill>
              </a:rPr>
              <a:t>Figure 1.0 Organizational Structure of the University of Florida (UF)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078643" y="9099067"/>
            <a:ext cx="2129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24172"/>
                </a:solidFill>
              </a:rPr>
              <a:t>Figure 1.0 Organizational Structure of UF</a:t>
            </a:r>
            <a:endParaRPr lang="en-US" sz="1400" dirty="0"/>
          </a:p>
        </p:txBody>
      </p:sp>
      <p:sp>
        <p:nvSpPr>
          <p:cNvPr id="94" name="Arc 93"/>
          <p:cNvSpPr/>
          <p:nvPr/>
        </p:nvSpPr>
        <p:spPr>
          <a:xfrm rot="4839691">
            <a:off x="5516040" y="9154433"/>
            <a:ext cx="483657" cy="699767"/>
          </a:xfrm>
          <a:prstGeom prst="arc">
            <a:avLst>
              <a:gd name="adj1" fmla="val 7110310"/>
              <a:gd name="adj2" fmla="val 15877624"/>
            </a:avLst>
          </a:prstGeom>
          <a:ln w="50800">
            <a:solidFill>
              <a:srgbClr val="124172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309" dirty="0"/>
          </a:p>
        </p:txBody>
      </p:sp>
      <p:sp>
        <p:nvSpPr>
          <p:cNvPr id="95" name="Arc 94"/>
          <p:cNvSpPr/>
          <p:nvPr/>
        </p:nvSpPr>
        <p:spPr>
          <a:xfrm rot="15539428">
            <a:off x="4901445" y="9610895"/>
            <a:ext cx="647223" cy="864567"/>
          </a:xfrm>
          <a:prstGeom prst="arc">
            <a:avLst>
              <a:gd name="adj1" fmla="val 8948192"/>
              <a:gd name="adj2" fmla="val 15068933"/>
            </a:avLst>
          </a:prstGeom>
          <a:ln w="50800">
            <a:solidFill>
              <a:srgbClr val="124172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309" dirty="0"/>
          </a:p>
        </p:txBody>
      </p:sp>
      <p:sp>
        <p:nvSpPr>
          <p:cNvPr id="101" name="Rectangular Callout 100"/>
          <p:cNvSpPr/>
          <p:nvPr/>
        </p:nvSpPr>
        <p:spPr>
          <a:xfrm>
            <a:off x="5531875" y="10137672"/>
            <a:ext cx="2430350" cy="436815"/>
          </a:xfrm>
          <a:prstGeom prst="rect">
            <a:avLst/>
          </a:prstGeom>
          <a:solidFill>
            <a:srgbClr val="124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Calibri" panose="020F0502020204030204" pitchFamily="34" charset="0"/>
              </a:rPr>
              <a:t>Lorem ipsum</a:t>
            </a:r>
          </a:p>
        </p:txBody>
      </p:sp>
      <p:sp>
        <p:nvSpPr>
          <p:cNvPr id="107" name="Rectangular Callout 106"/>
          <p:cNvSpPr/>
          <p:nvPr/>
        </p:nvSpPr>
        <p:spPr>
          <a:xfrm>
            <a:off x="5607431" y="7146045"/>
            <a:ext cx="2403593" cy="690969"/>
          </a:xfrm>
          <a:prstGeom prst="wedgeRectCallout">
            <a:avLst>
              <a:gd name="adj1" fmla="val -64417"/>
              <a:gd name="adj2" fmla="val -20721"/>
            </a:avLst>
          </a:prstGeom>
          <a:solidFill>
            <a:srgbClr val="124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Figure 1.0 Organizational Structure of UF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8C7BAEC-5342-4C73-9D10-BEAE51C3192F}"/>
              </a:ext>
            </a:extLst>
          </p:cNvPr>
          <p:cNvSpPr/>
          <p:nvPr/>
        </p:nvSpPr>
        <p:spPr>
          <a:xfrm>
            <a:off x="120312" y="398313"/>
            <a:ext cx="162849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This space is for securing poster - Do Not Use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8AD0771-F0E7-45F1-9B5A-800B68150585}"/>
              </a:ext>
            </a:extLst>
          </p:cNvPr>
          <p:cNvSpPr/>
          <p:nvPr/>
        </p:nvSpPr>
        <p:spPr>
          <a:xfrm>
            <a:off x="12405933" y="9799715"/>
            <a:ext cx="3963273" cy="10757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6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F6250009-BC70-4F14-BBD0-AC2C953496A6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7205" y="10149960"/>
            <a:ext cx="3134406" cy="354201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30E0B8C2-8E66-4D57-A49F-1B846DB44AAE}"/>
              </a:ext>
            </a:extLst>
          </p:cNvPr>
          <p:cNvSpPr/>
          <p:nvPr/>
        </p:nvSpPr>
        <p:spPr>
          <a:xfrm>
            <a:off x="15712247" y="9994852"/>
            <a:ext cx="587829" cy="587829"/>
          </a:xfrm>
          <a:prstGeom prst="rect">
            <a:avLst/>
          </a:prstGeom>
          <a:solidFill>
            <a:srgbClr val="1241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6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EB4F8E7-DEBD-4A6C-B052-D21C24137058}"/>
              </a:ext>
            </a:extLst>
          </p:cNvPr>
          <p:cNvSpPr/>
          <p:nvPr/>
        </p:nvSpPr>
        <p:spPr>
          <a:xfrm>
            <a:off x="15688595" y="10034850"/>
            <a:ext cx="64777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QR Code Do not delete. </a:t>
            </a:r>
          </a:p>
        </p:txBody>
      </p:sp>
    </p:spTree>
    <p:extLst>
      <p:ext uri="{BB962C8B-B14F-4D97-AF65-F5344CB8AC3E}">
        <p14:creationId xmlns:p14="http://schemas.microsoft.com/office/powerpoint/2010/main" val="4275150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1444</TotalTime>
  <Words>509</Words>
  <Application>Microsoft Office PowerPoint</Application>
  <PresentationFormat>Custom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University of Florida Academic Health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Freed,Deaven A</dc:creator>
  <cp:lastModifiedBy>O'Leary, Jessica</cp:lastModifiedBy>
  <cp:revision>137</cp:revision>
  <cp:lastPrinted>2024-03-14T18:39:56Z</cp:lastPrinted>
  <dcterms:created xsi:type="dcterms:W3CDTF">2017-08-24T13:34:21Z</dcterms:created>
  <dcterms:modified xsi:type="dcterms:W3CDTF">2024-03-19T20:42:35Z</dcterms:modified>
</cp:coreProperties>
</file>