
<file path=[Content_Types].xml><?xml version="1.0" encoding="utf-8"?>
<Types xmlns="http://schemas.openxmlformats.org/package/2006/content-types">
  <Default Extension="png" ContentType="image/png"/>
  <Default Extension="xlsm" ContentType="application/vnd.ms-excel.sheet.macroEnabled.12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8" r:id="rId1"/>
  </p:sldMasterIdLst>
  <p:notesMasterIdLst>
    <p:notesMasterId r:id="rId3"/>
  </p:notesMasterIdLst>
  <p:sldIdLst>
    <p:sldId id="258" r:id="rId2"/>
  </p:sldIdLst>
  <p:sldSz cx="16459200" cy="109728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520" userDrawn="1">
          <p15:clr>
            <a:srgbClr val="A4A3A4"/>
          </p15:clr>
        </p15:guide>
        <p15:guide id="2" pos="515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24172"/>
    <a:srgbClr val="EE8F4C"/>
    <a:srgbClr val="07385B"/>
    <a:srgbClr val="A1D0D0"/>
    <a:srgbClr val="0063A5"/>
    <a:srgbClr val="0021A5"/>
    <a:srgbClr val="68B6B4"/>
    <a:srgbClr val="003C3A"/>
    <a:srgbClr val="FFC368"/>
    <a:srgbClr val="40A27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3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6257" autoAdjust="0"/>
  </p:normalViewPr>
  <p:slideViewPr>
    <p:cSldViewPr snapToGrid="0" showGuides="1">
      <p:cViewPr varScale="1">
        <p:scale>
          <a:sx n="67" d="100"/>
          <a:sy n="67" d="100"/>
        </p:scale>
        <p:origin x="1236" y="84"/>
      </p:cViewPr>
      <p:guideLst>
        <p:guide orient="horz" pos="3520"/>
        <p:guide pos="515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Macro-Enabled_Worksheet.xlsm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Macro-Enabled_Worksheet1.xlsm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600" b="1" i="0" u="none" strike="noStrike" kern="1200" spc="0" baseline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pPr>
            <a:r>
              <a:rPr lang="en-US" sz="1600" b="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Arial" charset="0"/>
                <a:cs typeface="Calibri" panose="020F0502020204030204" pitchFamily="34" charset="0"/>
              </a:rPr>
              <a:t>Data: Example </a:t>
            </a:r>
            <a:r>
              <a:rPr lang="en-US" sz="1600" b="0" baseline="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Arial" charset="0"/>
                <a:cs typeface="Calibri" panose="020F0502020204030204" pitchFamily="34" charset="0"/>
              </a:rPr>
              <a:t>#3</a:t>
            </a:r>
            <a:endParaRPr lang="en-US" sz="1600" b="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Arial" charset="0"/>
              <a:cs typeface="Calibri" panose="020F0502020204030204" pitchFamily="34" charset="0"/>
            </a:endParaRPr>
          </a:p>
        </c:rich>
      </c:tx>
      <c:layout>
        <c:manualLayout>
          <c:xMode val="edge"/>
          <c:yMode val="edge"/>
          <c:x val="0.30014325149940363"/>
          <c:y val="1.2435351360857314E-2"/>
        </c:manualLayout>
      </c:layout>
      <c:overlay val="0"/>
      <c:spPr>
        <a:noFill/>
        <a:ln w="37084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7.1945587198555094E-2"/>
          <c:y val="0.18243447742298799"/>
          <c:w val="0.89237340955380096"/>
          <c:h val="0.6176915878739259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FFC368"/>
            </a:solidFill>
            <a:ln w="37084">
              <a:noFill/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EE8F4C"/>
              </a:solidFill>
              <a:ln w="37084">
                <a:noFill/>
              </a:ln>
            </c:spPr>
            <c:extLst>
              <c:ext xmlns:c16="http://schemas.microsoft.com/office/drawing/2014/chart" uri="{C3380CC4-5D6E-409C-BE32-E72D297353CC}">
                <c16:uniqueId val="{00000001-3489-4C33-AEBA-A1333905398E}"/>
              </c:ext>
            </c:extLst>
          </c:dPt>
          <c:dPt>
            <c:idx val="1"/>
            <c:invertIfNegative val="0"/>
            <c:bubble3D val="0"/>
            <c:spPr>
              <a:solidFill>
                <a:srgbClr val="EE8F4C"/>
              </a:solidFill>
              <a:ln w="37084">
                <a:noFill/>
              </a:ln>
            </c:spPr>
            <c:extLst>
              <c:ext xmlns:c16="http://schemas.microsoft.com/office/drawing/2014/chart" uri="{C3380CC4-5D6E-409C-BE32-E72D297353CC}">
                <c16:uniqueId val="{00000003-3489-4C33-AEBA-A1333905398E}"/>
              </c:ext>
            </c:extLst>
          </c:dPt>
          <c:dPt>
            <c:idx val="2"/>
            <c:invertIfNegative val="0"/>
            <c:bubble3D val="0"/>
            <c:spPr>
              <a:solidFill>
                <a:srgbClr val="EE8F4C"/>
              </a:solidFill>
              <a:ln w="37084">
                <a:noFill/>
              </a:ln>
            </c:spPr>
            <c:extLst>
              <c:ext xmlns:c16="http://schemas.microsoft.com/office/drawing/2014/chart" uri="{C3380CC4-5D6E-409C-BE32-E72D297353CC}">
                <c16:uniqueId val="{00000005-3489-4C33-AEBA-A1333905398E}"/>
              </c:ext>
            </c:extLst>
          </c:dPt>
          <c:dPt>
            <c:idx val="3"/>
            <c:invertIfNegative val="0"/>
            <c:bubble3D val="0"/>
            <c:spPr>
              <a:solidFill>
                <a:srgbClr val="EE8F4C"/>
              </a:solidFill>
              <a:ln w="37084">
                <a:noFill/>
              </a:ln>
            </c:spPr>
            <c:extLst>
              <c:ext xmlns:c16="http://schemas.microsoft.com/office/drawing/2014/chart" uri="{C3380CC4-5D6E-409C-BE32-E72D297353CC}">
                <c16:uniqueId val="{00000007-3489-4C33-AEBA-A1333905398E}"/>
              </c:ext>
            </c:extLst>
          </c:dPt>
          <c:cat>
            <c:strRef>
              <c:f>Sheet1!$A$2:$A$5</c:f>
              <c:strCache>
                <c:ptCount val="4"/>
                <c:pt idx="0">
                  <c:v>category </c:v>
                </c:pt>
                <c:pt idx="1">
                  <c:v>category </c:v>
                </c:pt>
                <c:pt idx="2">
                  <c:v>category </c:v>
                </c:pt>
                <c:pt idx="3">
                  <c:v>category 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3489-4C33-AEBA-A1333905398E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rgbClr val="124172"/>
            </a:solidFill>
            <a:ln w="37084">
              <a:noFill/>
            </a:ln>
          </c:spPr>
          <c:invertIfNegative val="0"/>
          <c:cat>
            <c:strRef>
              <c:f>Sheet1!$A$2:$A$5</c:f>
              <c:strCache>
                <c:ptCount val="4"/>
                <c:pt idx="0">
                  <c:v>category </c:v>
                </c:pt>
                <c:pt idx="1">
                  <c:v>category </c:v>
                </c:pt>
                <c:pt idx="2">
                  <c:v>category </c:v>
                </c:pt>
                <c:pt idx="3">
                  <c:v>category 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3489-4C33-AEBA-A1333905398E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rgbClr val="A1D0D0"/>
            </a:solidFill>
            <a:ln w="37084">
              <a:noFill/>
            </a:ln>
          </c:spPr>
          <c:invertIfNegative val="0"/>
          <c:cat>
            <c:strRef>
              <c:f>Sheet1!$A$2:$A$5</c:f>
              <c:strCache>
                <c:ptCount val="4"/>
                <c:pt idx="0">
                  <c:v>category </c:v>
                </c:pt>
                <c:pt idx="1">
                  <c:v>category </c:v>
                </c:pt>
                <c:pt idx="2">
                  <c:v>category </c:v>
                </c:pt>
                <c:pt idx="3">
                  <c:v>category 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3489-4C33-AEBA-A1333905398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2095796336"/>
        <c:axId val="-2095801920"/>
      </c:barChart>
      <c:catAx>
        <c:axId val="-20957963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87983" cap="flat" cmpd="sng" algn="ctr">
            <a:solidFill>
              <a:schemeClr val="bg2">
                <a:lumMod val="5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Arial" charset="0"/>
                <a:cs typeface="Calibri" panose="020F0502020204030204" pitchFamily="34" charset="0"/>
              </a:defRPr>
            </a:pPr>
            <a:endParaRPr lang="en-US"/>
          </a:p>
        </c:txPr>
        <c:crossAx val="-2095801920"/>
        <c:crosses val="autoZero"/>
        <c:auto val="1"/>
        <c:lblAlgn val="ctr"/>
        <c:lblOffset val="100"/>
        <c:noMultiLvlLbl val="0"/>
      </c:catAx>
      <c:valAx>
        <c:axId val="-2095801920"/>
        <c:scaling>
          <c:orientation val="minMax"/>
        </c:scaling>
        <c:delete val="0"/>
        <c:axPos val="l"/>
        <c:majorGridlines>
          <c:spPr>
            <a:ln w="20304" cap="flat" cmpd="sng" algn="ctr">
              <a:solidFill>
                <a:schemeClr val="tx1">
                  <a:lumMod val="60000"/>
                  <a:lumOff val="40000"/>
                </a:schemeClr>
              </a:solidFill>
              <a:prstDash val="dash"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ln w="9271">
            <a:noFill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Arial" charset="0"/>
                <a:cs typeface="Arial" charset="0"/>
              </a:defRPr>
            </a:pPr>
            <a:endParaRPr lang="en-US"/>
          </a:p>
        </c:txPr>
        <c:crossAx val="-2095796336"/>
        <c:crosses val="autoZero"/>
        <c:crossBetween val="between"/>
      </c:valAx>
      <c:spPr>
        <a:noFill/>
        <a:ln w="37084">
          <a:noFill/>
        </a:ln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Arial" charset="0"/>
                <a:cs typeface="Calibri" panose="020F0502020204030204" pitchFamily="34" charset="0"/>
              </a:defRPr>
            </a:pPr>
            <a:endParaRPr lang="en-US"/>
          </a:p>
        </c:txPr>
      </c:legendEntry>
      <c:layout>
        <c:manualLayout>
          <c:xMode val="edge"/>
          <c:yMode val="edge"/>
          <c:x val="0.16738647789272751"/>
          <c:y val="0.9238496853093503"/>
          <c:w val="0.66592307165870912"/>
          <c:h val="6.0968015008725798E-2"/>
        </c:manualLayout>
      </c:layout>
      <c:overlay val="0"/>
      <c:spPr>
        <a:noFill/>
        <a:ln w="37084">
          <a:noFill/>
        </a:ln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ea typeface="Arial" charset="0"/>
              <a:cs typeface="Calibri" panose="020F0502020204030204" pitchFamily="34" charset="0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>
        <a:alpha val="62000"/>
      </a:schemeClr>
    </a:solidFill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vert="horz"/>
          <a:lstStyle/>
          <a:p>
            <a:pPr algn="just">
              <a:defRPr/>
            </a:pPr>
            <a:r>
              <a:rPr lang="en-US" sz="1600" b="0" dirty="0"/>
              <a:t>Data: Example #2</a:t>
            </a:r>
          </a:p>
        </c:rich>
      </c:tx>
      <c:layout>
        <c:manualLayout>
          <c:xMode val="edge"/>
          <c:yMode val="edge"/>
          <c:x val="0.28576885937203056"/>
          <c:y val="7.3277488578520579E-3"/>
        </c:manualLayout>
      </c:layout>
      <c:overlay val="0"/>
      <c:spPr>
        <a:noFill/>
        <a:ln w="2232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22653482108432799"/>
          <c:y val="0.18120462338795801"/>
          <c:w val="0.51592749296523299"/>
          <c:h val="0.63988916312787303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Category</c:v>
                </c:pt>
              </c:strCache>
            </c:strRef>
          </c:tx>
          <c:dPt>
            <c:idx val="0"/>
            <c:bubble3D val="0"/>
            <c:explosion val="1"/>
            <c:spPr>
              <a:solidFill>
                <a:srgbClr val="124172"/>
              </a:solidFill>
              <a:ln w="11160">
                <a:solidFill>
                  <a:srgbClr val="FFFFFF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1-A4CF-464B-ABC0-AD637B4B8F04}"/>
              </c:ext>
            </c:extLst>
          </c:dPt>
          <c:dPt>
            <c:idx val="1"/>
            <c:bubble3D val="0"/>
            <c:spPr>
              <a:solidFill>
                <a:srgbClr val="A1D0D0"/>
              </a:solidFill>
              <a:ln w="11160">
                <a:solidFill>
                  <a:srgbClr val="FFFFFF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3-A4CF-464B-ABC0-AD637B4B8F04}"/>
              </c:ext>
            </c:extLst>
          </c:dPt>
          <c:dPt>
            <c:idx val="2"/>
            <c:bubble3D val="0"/>
            <c:spPr>
              <a:solidFill>
                <a:srgbClr val="EE8F4C"/>
              </a:solidFill>
              <a:ln w="11160">
                <a:solidFill>
                  <a:srgbClr val="FFFFFF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5-A4CF-464B-ABC0-AD637B4B8F04}"/>
              </c:ext>
            </c:extLst>
          </c:dPt>
          <c:cat>
            <c:strRef>
              <c:f>Sheet1!$A$2:$A$4</c:f>
              <c:strCache>
                <c:ptCount val="3"/>
                <c:pt idx="0">
                  <c:v>Series 1</c:v>
                </c:pt>
                <c:pt idx="1">
                  <c:v>Series 2</c:v>
                </c:pt>
                <c:pt idx="2">
                  <c:v>Series 3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A4CF-464B-ABC0-AD637B4B8F0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  <c:spPr>
        <a:noFill/>
        <a:ln w="22320">
          <a:noFill/>
        </a:ln>
      </c:spPr>
    </c:plotArea>
    <c:legend>
      <c:legendPos val="b"/>
      <c:legendEntry>
        <c:idx val="0"/>
        <c:txPr>
          <a:bodyPr rot="0" vert="horz"/>
          <a:lstStyle/>
          <a:p>
            <a:pPr>
              <a:defRPr sz="1200" baseline="0"/>
            </a:pPr>
            <a:endParaRPr lang="en-US"/>
          </a:p>
        </c:txPr>
      </c:legendEntry>
      <c:legendEntry>
        <c:idx val="1"/>
        <c:txPr>
          <a:bodyPr rot="0" vert="horz"/>
          <a:lstStyle/>
          <a:p>
            <a:pPr>
              <a:defRPr sz="1200"/>
            </a:pPr>
            <a:endParaRPr lang="en-US"/>
          </a:p>
        </c:txPr>
      </c:legendEntry>
      <c:legendEntry>
        <c:idx val="2"/>
        <c:txPr>
          <a:bodyPr rot="0" vert="horz"/>
          <a:lstStyle/>
          <a:p>
            <a:pPr>
              <a:defRPr sz="1200"/>
            </a:pPr>
            <a:endParaRPr lang="en-US"/>
          </a:p>
        </c:txPr>
      </c:legendEntry>
      <c:layout>
        <c:manualLayout>
          <c:xMode val="edge"/>
          <c:yMode val="edge"/>
          <c:x val="0.10387928107160121"/>
          <c:y val="0.89598486752351547"/>
          <c:w val="0.78746864812404405"/>
          <c:h val="7.3836395450568498E-2"/>
        </c:manualLayout>
      </c:layout>
      <c:overlay val="0"/>
      <c:spPr>
        <a:noFill/>
        <a:ln w="22320">
          <a:noFill/>
        </a:ln>
      </c:spPr>
      <c:txPr>
        <a:bodyPr rot="0" vert="horz"/>
        <a:lstStyle/>
        <a:p>
          <a:pPr>
            <a:defRPr sz="1200"/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>
          <a:latin typeface="+mn-lt"/>
        </a:defRPr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6B2052-ED9A-4A7A-ABA3-9F1F19F25248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52525" y="1162050"/>
            <a:ext cx="470535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8"/>
            <a:ext cx="303784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8"/>
            <a:ext cx="303784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B06820-6980-4FDF-BA50-CA84A9E0D5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3133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326472" rtl="0" eaLnBrk="1" latinLnBrk="0" hangingPunct="1">
      <a:defRPr sz="429" kern="1200">
        <a:solidFill>
          <a:schemeClr val="tx1"/>
        </a:solidFill>
        <a:latin typeface="+mn-lt"/>
        <a:ea typeface="+mn-ea"/>
        <a:cs typeface="+mn-cs"/>
      </a:defRPr>
    </a:lvl1pPr>
    <a:lvl2pPr marL="163236" algn="l" defTabSz="326472" rtl="0" eaLnBrk="1" latinLnBrk="0" hangingPunct="1">
      <a:defRPr sz="429" kern="1200">
        <a:solidFill>
          <a:schemeClr val="tx1"/>
        </a:solidFill>
        <a:latin typeface="+mn-lt"/>
        <a:ea typeface="+mn-ea"/>
        <a:cs typeface="+mn-cs"/>
      </a:defRPr>
    </a:lvl2pPr>
    <a:lvl3pPr marL="326472" algn="l" defTabSz="326472" rtl="0" eaLnBrk="1" latinLnBrk="0" hangingPunct="1">
      <a:defRPr sz="429" kern="1200">
        <a:solidFill>
          <a:schemeClr val="tx1"/>
        </a:solidFill>
        <a:latin typeface="+mn-lt"/>
        <a:ea typeface="+mn-ea"/>
        <a:cs typeface="+mn-cs"/>
      </a:defRPr>
    </a:lvl3pPr>
    <a:lvl4pPr marL="489708" algn="l" defTabSz="326472" rtl="0" eaLnBrk="1" latinLnBrk="0" hangingPunct="1">
      <a:defRPr sz="429" kern="1200">
        <a:solidFill>
          <a:schemeClr val="tx1"/>
        </a:solidFill>
        <a:latin typeface="+mn-lt"/>
        <a:ea typeface="+mn-ea"/>
        <a:cs typeface="+mn-cs"/>
      </a:defRPr>
    </a:lvl4pPr>
    <a:lvl5pPr marL="652944" algn="l" defTabSz="326472" rtl="0" eaLnBrk="1" latinLnBrk="0" hangingPunct="1">
      <a:defRPr sz="429" kern="1200">
        <a:solidFill>
          <a:schemeClr val="tx1"/>
        </a:solidFill>
        <a:latin typeface="+mn-lt"/>
        <a:ea typeface="+mn-ea"/>
        <a:cs typeface="+mn-cs"/>
      </a:defRPr>
    </a:lvl5pPr>
    <a:lvl6pPr marL="816178" algn="l" defTabSz="326472" rtl="0" eaLnBrk="1" latinLnBrk="0" hangingPunct="1">
      <a:defRPr sz="429" kern="1200">
        <a:solidFill>
          <a:schemeClr val="tx1"/>
        </a:solidFill>
        <a:latin typeface="+mn-lt"/>
        <a:ea typeface="+mn-ea"/>
        <a:cs typeface="+mn-cs"/>
      </a:defRPr>
    </a:lvl6pPr>
    <a:lvl7pPr marL="979414" algn="l" defTabSz="326472" rtl="0" eaLnBrk="1" latinLnBrk="0" hangingPunct="1">
      <a:defRPr sz="429" kern="1200">
        <a:solidFill>
          <a:schemeClr val="tx1"/>
        </a:solidFill>
        <a:latin typeface="+mn-lt"/>
        <a:ea typeface="+mn-ea"/>
        <a:cs typeface="+mn-cs"/>
      </a:defRPr>
    </a:lvl7pPr>
    <a:lvl8pPr marL="1142650" algn="l" defTabSz="326472" rtl="0" eaLnBrk="1" latinLnBrk="0" hangingPunct="1">
      <a:defRPr sz="429" kern="1200">
        <a:solidFill>
          <a:schemeClr val="tx1"/>
        </a:solidFill>
        <a:latin typeface="+mn-lt"/>
        <a:ea typeface="+mn-ea"/>
        <a:cs typeface="+mn-cs"/>
      </a:defRPr>
    </a:lvl8pPr>
    <a:lvl9pPr marL="1305886" algn="l" defTabSz="326472" rtl="0" eaLnBrk="1" latinLnBrk="0" hangingPunct="1">
      <a:defRPr sz="429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2525" y="1162050"/>
            <a:ext cx="4705350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B06820-6980-4FDF-BA50-CA84A9E0D55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0424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34440" y="1795781"/>
            <a:ext cx="13990320" cy="3820160"/>
          </a:xfrm>
        </p:spPr>
        <p:txBody>
          <a:bodyPr anchor="b"/>
          <a:lstStyle>
            <a:lvl1pPr algn="ctr">
              <a:defRPr sz="9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7400" y="5763261"/>
            <a:ext cx="12344400" cy="2649219"/>
          </a:xfrm>
        </p:spPr>
        <p:txBody>
          <a:bodyPr/>
          <a:lstStyle>
            <a:lvl1pPr marL="0" indent="0" algn="ctr">
              <a:buNone/>
              <a:defRPr sz="3840"/>
            </a:lvl1pPr>
            <a:lvl2pPr marL="731520" indent="0" algn="ctr">
              <a:buNone/>
              <a:defRPr sz="3200"/>
            </a:lvl2pPr>
            <a:lvl3pPr marL="1463040" indent="0" algn="ctr">
              <a:buNone/>
              <a:defRPr sz="2880"/>
            </a:lvl3pPr>
            <a:lvl4pPr marL="2194560" indent="0" algn="ctr">
              <a:buNone/>
              <a:defRPr sz="2560"/>
            </a:lvl4pPr>
            <a:lvl5pPr marL="2926080" indent="0" algn="ctr">
              <a:buNone/>
              <a:defRPr sz="2560"/>
            </a:lvl5pPr>
            <a:lvl6pPr marL="3657600" indent="0" algn="ctr">
              <a:buNone/>
              <a:defRPr sz="2560"/>
            </a:lvl6pPr>
            <a:lvl7pPr marL="4389120" indent="0" algn="ctr">
              <a:buNone/>
              <a:defRPr sz="2560"/>
            </a:lvl7pPr>
            <a:lvl8pPr marL="5120640" indent="0" algn="ctr">
              <a:buNone/>
              <a:defRPr sz="2560"/>
            </a:lvl8pPr>
            <a:lvl9pPr marL="5852160" indent="0" algn="ctr">
              <a:buNone/>
              <a:defRPr sz="25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6D895-CBC1-452A-A067-8CD6E7735259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D356C-FE46-4E18-9839-923B5BEBEF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2207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6D895-CBC1-452A-A067-8CD6E7735259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D356C-FE46-4E18-9839-923B5BEBEF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419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778616" y="584200"/>
            <a:ext cx="3549015" cy="929894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31571" y="584200"/>
            <a:ext cx="10441305" cy="929894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6D895-CBC1-452A-A067-8CD6E7735259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D356C-FE46-4E18-9839-923B5BEBEF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360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6D895-CBC1-452A-A067-8CD6E7735259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D356C-FE46-4E18-9839-923B5BEBEF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2948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2998" y="2735583"/>
            <a:ext cx="14196060" cy="4564379"/>
          </a:xfrm>
        </p:spPr>
        <p:txBody>
          <a:bodyPr anchor="b"/>
          <a:lstStyle>
            <a:lvl1pPr>
              <a:defRPr sz="9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2998" y="7343143"/>
            <a:ext cx="14196060" cy="2400299"/>
          </a:xfrm>
        </p:spPr>
        <p:txBody>
          <a:bodyPr/>
          <a:lstStyle>
            <a:lvl1pPr marL="0" indent="0">
              <a:buNone/>
              <a:defRPr sz="3840">
                <a:solidFill>
                  <a:schemeClr val="tx1"/>
                </a:solidFill>
              </a:defRPr>
            </a:lvl1pPr>
            <a:lvl2pPr marL="73152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2pPr>
            <a:lvl3pPr marL="1463040" indent="0">
              <a:buNone/>
              <a:defRPr sz="2880">
                <a:solidFill>
                  <a:schemeClr val="tx1">
                    <a:tint val="75000"/>
                  </a:schemeClr>
                </a:solidFill>
              </a:defRPr>
            </a:lvl3pPr>
            <a:lvl4pPr marL="2194560" indent="0">
              <a:buNone/>
              <a:defRPr sz="2560">
                <a:solidFill>
                  <a:schemeClr val="tx1">
                    <a:tint val="75000"/>
                  </a:schemeClr>
                </a:solidFill>
              </a:defRPr>
            </a:lvl4pPr>
            <a:lvl5pPr marL="2926080" indent="0">
              <a:buNone/>
              <a:defRPr sz="2560">
                <a:solidFill>
                  <a:schemeClr val="tx1">
                    <a:tint val="75000"/>
                  </a:schemeClr>
                </a:solidFill>
              </a:defRPr>
            </a:lvl5pPr>
            <a:lvl6pPr marL="3657600" indent="0">
              <a:buNone/>
              <a:defRPr sz="2560">
                <a:solidFill>
                  <a:schemeClr val="tx1">
                    <a:tint val="75000"/>
                  </a:schemeClr>
                </a:solidFill>
              </a:defRPr>
            </a:lvl6pPr>
            <a:lvl7pPr marL="4389120" indent="0">
              <a:buNone/>
              <a:defRPr sz="2560">
                <a:solidFill>
                  <a:schemeClr val="tx1">
                    <a:tint val="75000"/>
                  </a:schemeClr>
                </a:solidFill>
              </a:defRPr>
            </a:lvl7pPr>
            <a:lvl8pPr marL="5120640" indent="0">
              <a:buNone/>
              <a:defRPr sz="2560">
                <a:solidFill>
                  <a:schemeClr val="tx1">
                    <a:tint val="75000"/>
                  </a:schemeClr>
                </a:solidFill>
              </a:defRPr>
            </a:lvl8pPr>
            <a:lvl9pPr marL="5852160" indent="0">
              <a:buNone/>
              <a:defRPr sz="25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6D895-CBC1-452A-A067-8CD6E7735259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D356C-FE46-4E18-9839-923B5BEBEF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4290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31570" y="2921000"/>
            <a:ext cx="6995160" cy="696214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32470" y="2921000"/>
            <a:ext cx="6995160" cy="696214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6D895-CBC1-452A-A067-8CD6E7735259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D356C-FE46-4E18-9839-923B5BEBEF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6870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3714" y="584202"/>
            <a:ext cx="14196060" cy="212090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3716" y="2689861"/>
            <a:ext cx="6963012" cy="1318259"/>
          </a:xfrm>
        </p:spPr>
        <p:txBody>
          <a:bodyPr anchor="b"/>
          <a:lstStyle>
            <a:lvl1pPr marL="0" indent="0">
              <a:buNone/>
              <a:defRPr sz="3840" b="1"/>
            </a:lvl1pPr>
            <a:lvl2pPr marL="731520" indent="0">
              <a:buNone/>
              <a:defRPr sz="3200" b="1"/>
            </a:lvl2pPr>
            <a:lvl3pPr marL="1463040" indent="0">
              <a:buNone/>
              <a:defRPr sz="2880" b="1"/>
            </a:lvl3pPr>
            <a:lvl4pPr marL="2194560" indent="0">
              <a:buNone/>
              <a:defRPr sz="2560" b="1"/>
            </a:lvl4pPr>
            <a:lvl5pPr marL="2926080" indent="0">
              <a:buNone/>
              <a:defRPr sz="2560" b="1"/>
            </a:lvl5pPr>
            <a:lvl6pPr marL="3657600" indent="0">
              <a:buNone/>
              <a:defRPr sz="2560" b="1"/>
            </a:lvl6pPr>
            <a:lvl7pPr marL="4389120" indent="0">
              <a:buNone/>
              <a:defRPr sz="2560" b="1"/>
            </a:lvl7pPr>
            <a:lvl8pPr marL="5120640" indent="0">
              <a:buNone/>
              <a:defRPr sz="2560" b="1"/>
            </a:lvl8pPr>
            <a:lvl9pPr marL="5852160" indent="0">
              <a:buNone/>
              <a:defRPr sz="25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33716" y="4008120"/>
            <a:ext cx="6963012" cy="589534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332471" y="2689861"/>
            <a:ext cx="6997304" cy="1318259"/>
          </a:xfrm>
        </p:spPr>
        <p:txBody>
          <a:bodyPr anchor="b"/>
          <a:lstStyle>
            <a:lvl1pPr marL="0" indent="0">
              <a:buNone/>
              <a:defRPr sz="3840" b="1"/>
            </a:lvl1pPr>
            <a:lvl2pPr marL="731520" indent="0">
              <a:buNone/>
              <a:defRPr sz="3200" b="1"/>
            </a:lvl2pPr>
            <a:lvl3pPr marL="1463040" indent="0">
              <a:buNone/>
              <a:defRPr sz="2880" b="1"/>
            </a:lvl3pPr>
            <a:lvl4pPr marL="2194560" indent="0">
              <a:buNone/>
              <a:defRPr sz="2560" b="1"/>
            </a:lvl4pPr>
            <a:lvl5pPr marL="2926080" indent="0">
              <a:buNone/>
              <a:defRPr sz="2560" b="1"/>
            </a:lvl5pPr>
            <a:lvl6pPr marL="3657600" indent="0">
              <a:buNone/>
              <a:defRPr sz="2560" b="1"/>
            </a:lvl6pPr>
            <a:lvl7pPr marL="4389120" indent="0">
              <a:buNone/>
              <a:defRPr sz="2560" b="1"/>
            </a:lvl7pPr>
            <a:lvl8pPr marL="5120640" indent="0">
              <a:buNone/>
              <a:defRPr sz="2560" b="1"/>
            </a:lvl8pPr>
            <a:lvl9pPr marL="5852160" indent="0">
              <a:buNone/>
              <a:defRPr sz="25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332471" y="4008120"/>
            <a:ext cx="6997304" cy="589534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6D895-CBC1-452A-A067-8CD6E7735259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D356C-FE46-4E18-9839-923B5BEBEF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9940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6D895-CBC1-452A-A067-8CD6E7735259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D356C-FE46-4E18-9839-923B5BEBEF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4971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6D895-CBC1-452A-A067-8CD6E7735259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D356C-FE46-4E18-9839-923B5BEBEF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990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3714" y="731520"/>
            <a:ext cx="5308520" cy="2560320"/>
          </a:xfrm>
        </p:spPr>
        <p:txBody>
          <a:bodyPr anchor="b"/>
          <a:lstStyle>
            <a:lvl1pPr>
              <a:defRPr sz="51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97304" y="1579882"/>
            <a:ext cx="8332470" cy="7797800"/>
          </a:xfrm>
        </p:spPr>
        <p:txBody>
          <a:bodyPr/>
          <a:lstStyle>
            <a:lvl1pPr>
              <a:defRPr sz="5120"/>
            </a:lvl1pPr>
            <a:lvl2pPr>
              <a:defRPr sz="4480"/>
            </a:lvl2pPr>
            <a:lvl3pPr>
              <a:defRPr sz="384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33714" y="3291840"/>
            <a:ext cx="5308520" cy="6098541"/>
          </a:xfrm>
        </p:spPr>
        <p:txBody>
          <a:bodyPr/>
          <a:lstStyle>
            <a:lvl1pPr marL="0" indent="0">
              <a:buNone/>
              <a:defRPr sz="2560"/>
            </a:lvl1pPr>
            <a:lvl2pPr marL="731520" indent="0">
              <a:buNone/>
              <a:defRPr sz="2240"/>
            </a:lvl2pPr>
            <a:lvl3pPr marL="1463040" indent="0">
              <a:buNone/>
              <a:defRPr sz="1920"/>
            </a:lvl3pPr>
            <a:lvl4pPr marL="2194560" indent="0">
              <a:buNone/>
              <a:defRPr sz="1600"/>
            </a:lvl4pPr>
            <a:lvl5pPr marL="2926080" indent="0">
              <a:buNone/>
              <a:defRPr sz="1600"/>
            </a:lvl5pPr>
            <a:lvl6pPr marL="3657600" indent="0">
              <a:buNone/>
              <a:defRPr sz="1600"/>
            </a:lvl6pPr>
            <a:lvl7pPr marL="4389120" indent="0">
              <a:buNone/>
              <a:defRPr sz="1600"/>
            </a:lvl7pPr>
            <a:lvl8pPr marL="5120640" indent="0">
              <a:buNone/>
              <a:defRPr sz="1600"/>
            </a:lvl8pPr>
            <a:lvl9pPr marL="585216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6D895-CBC1-452A-A067-8CD6E7735259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D356C-FE46-4E18-9839-923B5BEBEF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4072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3714" y="731520"/>
            <a:ext cx="5308520" cy="2560320"/>
          </a:xfrm>
        </p:spPr>
        <p:txBody>
          <a:bodyPr anchor="b"/>
          <a:lstStyle>
            <a:lvl1pPr>
              <a:defRPr sz="51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97304" y="1579882"/>
            <a:ext cx="8332470" cy="7797800"/>
          </a:xfrm>
        </p:spPr>
        <p:txBody>
          <a:bodyPr anchor="t"/>
          <a:lstStyle>
            <a:lvl1pPr marL="0" indent="0">
              <a:buNone/>
              <a:defRPr sz="5120"/>
            </a:lvl1pPr>
            <a:lvl2pPr marL="731520" indent="0">
              <a:buNone/>
              <a:defRPr sz="4480"/>
            </a:lvl2pPr>
            <a:lvl3pPr marL="1463040" indent="0">
              <a:buNone/>
              <a:defRPr sz="3840"/>
            </a:lvl3pPr>
            <a:lvl4pPr marL="2194560" indent="0">
              <a:buNone/>
              <a:defRPr sz="3200"/>
            </a:lvl4pPr>
            <a:lvl5pPr marL="2926080" indent="0">
              <a:buNone/>
              <a:defRPr sz="3200"/>
            </a:lvl5pPr>
            <a:lvl6pPr marL="3657600" indent="0">
              <a:buNone/>
              <a:defRPr sz="3200"/>
            </a:lvl6pPr>
            <a:lvl7pPr marL="4389120" indent="0">
              <a:buNone/>
              <a:defRPr sz="3200"/>
            </a:lvl7pPr>
            <a:lvl8pPr marL="5120640" indent="0">
              <a:buNone/>
              <a:defRPr sz="3200"/>
            </a:lvl8pPr>
            <a:lvl9pPr marL="5852160" indent="0">
              <a:buNone/>
              <a:defRPr sz="3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33714" y="3291840"/>
            <a:ext cx="5308520" cy="6098541"/>
          </a:xfrm>
        </p:spPr>
        <p:txBody>
          <a:bodyPr/>
          <a:lstStyle>
            <a:lvl1pPr marL="0" indent="0">
              <a:buNone/>
              <a:defRPr sz="2560"/>
            </a:lvl1pPr>
            <a:lvl2pPr marL="731520" indent="0">
              <a:buNone/>
              <a:defRPr sz="2240"/>
            </a:lvl2pPr>
            <a:lvl3pPr marL="1463040" indent="0">
              <a:buNone/>
              <a:defRPr sz="1920"/>
            </a:lvl3pPr>
            <a:lvl4pPr marL="2194560" indent="0">
              <a:buNone/>
              <a:defRPr sz="1600"/>
            </a:lvl4pPr>
            <a:lvl5pPr marL="2926080" indent="0">
              <a:buNone/>
              <a:defRPr sz="1600"/>
            </a:lvl5pPr>
            <a:lvl6pPr marL="3657600" indent="0">
              <a:buNone/>
              <a:defRPr sz="1600"/>
            </a:lvl6pPr>
            <a:lvl7pPr marL="4389120" indent="0">
              <a:buNone/>
              <a:defRPr sz="1600"/>
            </a:lvl7pPr>
            <a:lvl8pPr marL="5120640" indent="0">
              <a:buNone/>
              <a:defRPr sz="1600"/>
            </a:lvl8pPr>
            <a:lvl9pPr marL="585216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6D895-CBC1-452A-A067-8CD6E7735259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D356C-FE46-4E18-9839-923B5BEBEF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036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31570" y="584202"/>
            <a:ext cx="14196060" cy="21209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1570" y="2921000"/>
            <a:ext cx="14196060" cy="69621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31570" y="10170162"/>
            <a:ext cx="3703320" cy="584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9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D6D895-CBC1-452A-A067-8CD6E7735259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452110" y="10170162"/>
            <a:ext cx="5554980" cy="584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9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24310" y="10170162"/>
            <a:ext cx="3703320" cy="584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9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CD356C-FE46-4E18-9839-923B5BEBEF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26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1463040" rtl="0" eaLnBrk="1" latinLnBrk="0" hangingPunct="1">
        <a:lnSpc>
          <a:spcPct val="90000"/>
        </a:lnSpc>
        <a:spcBef>
          <a:spcPct val="0"/>
        </a:spcBef>
        <a:buNone/>
        <a:defRPr sz="70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65760" indent="-365760" algn="l" defTabSz="146304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4480" kern="1200">
          <a:solidFill>
            <a:schemeClr val="tx1"/>
          </a:solidFill>
          <a:latin typeface="+mn-lt"/>
          <a:ea typeface="+mn-ea"/>
          <a:cs typeface="+mn-cs"/>
        </a:defRPr>
      </a:lvl1pPr>
      <a:lvl2pPr marL="1097280" indent="-365760" algn="l" defTabSz="146304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3840" kern="1200">
          <a:solidFill>
            <a:schemeClr val="tx1"/>
          </a:solidFill>
          <a:latin typeface="+mn-lt"/>
          <a:ea typeface="+mn-ea"/>
          <a:cs typeface="+mn-cs"/>
        </a:defRPr>
      </a:lvl2pPr>
      <a:lvl3pPr marL="1828800" indent="-365760" algn="l" defTabSz="146304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560320" indent="-365760" algn="l" defTabSz="146304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2880" kern="1200">
          <a:solidFill>
            <a:schemeClr val="tx1"/>
          </a:solidFill>
          <a:latin typeface="+mn-lt"/>
          <a:ea typeface="+mn-ea"/>
          <a:cs typeface="+mn-cs"/>
        </a:defRPr>
      </a:lvl4pPr>
      <a:lvl5pPr marL="3291840" indent="-365760" algn="l" defTabSz="146304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2880" kern="1200">
          <a:solidFill>
            <a:schemeClr val="tx1"/>
          </a:solidFill>
          <a:latin typeface="+mn-lt"/>
          <a:ea typeface="+mn-ea"/>
          <a:cs typeface="+mn-cs"/>
        </a:defRPr>
      </a:lvl5pPr>
      <a:lvl6pPr marL="4023360" indent="-365760" algn="l" defTabSz="146304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2880" kern="1200">
          <a:solidFill>
            <a:schemeClr val="tx1"/>
          </a:solidFill>
          <a:latin typeface="+mn-lt"/>
          <a:ea typeface="+mn-ea"/>
          <a:cs typeface="+mn-cs"/>
        </a:defRPr>
      </a:lvl6pPr>
      <a:lvl7pPr marL="4754880" indent="-365760" algn="l" defTabSz="146304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2880" kern="1200">
          <a:solidFill>
            <a:schemeClr val="tx1"/>
          </a:solidFill>
          <a:latin typeface="+mn-lt"/>
          <a:ea typeface="+mn-ea"/>
          <a:cs typeface="+mn-cs"/>
        </a:defRPr>
      </a:lvl7pPr>
      <a:lvl8pPr marL="5486400" indent="-365760" algn="l" defTabSz="146304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2880" kern="1200">
          <a:solidFill>
            <a:schemeClr val="tx1"/>
          </a:solidFill>
          <a:latin typeface="+mn-lt"/>
          <a:ea typeface="+mn-ea"/>
          <a:cs typeface="+mn-cs"/>
        </a:defRPr>
      </a:lvl8pPr>
      <a:lvl9pPr marL="6217920" indent="-365760" algn="l" defTabSz="146304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28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63040" rtl="0" eaLnBrk="1" latinLnBrk="0" hangingPunct="1">
        <a:defRPr sz="288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algn="l" defTabSz="1463040" rtl="0" eaLnBrk="1" latinLnBrk="0" hangingPunct="1">
        <a:defRPr sz="2880" kern="1200">
          <a:solidFill>
            <a:schemeClr val="tx1"/>
          </a:solidFill>
          <a:latin typeface="+mn-lt"/>
          <a:ea typeface="+mn-ea"/>
          <a:cs typeface="+mn-cs"/>
        </a:defRPr>
      </a:lvl2pPr>
      <a:lvl3pPr marL="1463040" algn="l" defTabSz="1463040" rtl="0" eaLnBrk="1" latinLnBrk="0" hangingPunct="1">
        <a:defRPr sz="2880" kern="1200">
          <a:solidFill>
            <a:schemeClr val="tx1"/>
          </a:solidFill>
          <a:latin typeface="+mn-lt"/>
          <a:ea typeface="+mn-ea"/>
          <a:cs typeface="+mn-cs"/>
        </a:defRPr>
      </a:lvl3pPr>
      <a:lvl4pPr marL="2194560" algn="l" defTabSz="1463040" rtl="0" eaLnBrk="1" latinLnBrk="0" hangingPunct="1">
        <a:defRPr sz="2880" kern="1200">
          <a:solidFill>
            <a:schemeClr val="tx1"/>
          </a:solidFill>
          <a:latin typeface="+mn-lt"/>
          <a:ea typeface="+mn-ea"/>
          <a:cs typeface="+mn-cs"/>
        </a:defRPr>
      </a:lvl4pPr>
      <a:lvl5pPr marL="2926080" algn="l" defTabSz="1463040" rtl="0" eaLnBrk="1" latinLnBrk="0" hangingPunct="1">
        <a:defRPr sz="2880" kern="1200">
          <a:solidFill>
            <a:schemeClr val="tx1"/>
          </a:solidFill>
          <a:latin typeface="+mn-lt"/>
          <a:ea typeface="+mn-ea"/>
          <a:cs typeface="+mn-cs"/>
        </a:defRPr>
      </a:lvl5pPr>
      <a:lvl6pPr marL="3657600" algn="l" defTabSz="1463040" rtl="0" eaLnBrk="1" latinLnBrk="0" hangingPunct="1">
        <a:defRPr sz="2880" kern="1200">
          <a:solidFill>
            <a:schemeClr val="tx1"/>
          </a:solidFill>
          <a:latin typeface="+mn-lt"/>
          <a:ea typeface="+mn-ea"/>
          <a:cs typeface="+mn-cs"/>
        </a:defRPr>
      </a:lvl6pPr>
      <a:lvl7pPr marL="4389120" algn="l" defTabSz="1463040" rtl="0" eaLnBrk="1" latinLnBrk="0" hangingPunct="1">
        <a:defRPr sz="2880" kern="1200">
          <a:solidFill>
            <a:schemeClr val="tx1"/>
          </a:solidFill>
          <a:latin typeface="+mn-lt"/>
          <a:ea typeface="+mn-ea"/>
          <a:cs typeface="+mn-cs"/>
        </a:defRPr>
      </a:lvl7pPr>
      <a:lvl8pPr marL="5120640" algn="l" defTabSz="1463040" rtl="0" eaLnBrk="1" latinLnBrk="0" hangingPunct="1">
        <a:defRPr sz="2880" kern="1200">
          <a:solidFill>
            <a:schemeClr val="tx1"/>
          </a:solidFill>
          <a:latin typeface="+mn-lt"/>
          <a:ea typeface="+mn-ea"/>
          <a:cs typeface="+mn-cs"/>
        </a:defRPr>
      </a:lvl8pPr>
      <a:lvl9pPr marL="5852160" algn="l" defTabSz="1463040" rtl="0" eaLnBrk="1" latinLnBrk="0" hangingPunct="1">
        <a:defRPr sz="28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image" Target="../media/image9.png"/><Relationship Id="rId3" Type="http://schemas.openxmlformats.org/officeDocument/2006/relationships/chart" Target="../charts/chart1.xml"/><Relationship Id="rId7" Type="http://schemas.openxmlformats.org/officeDocument/2006/relationships/image" Target="../media/image3.png"/><Relationship Id="rId12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11" Type="http://schemas.openxmlformats.org/officeDocument/2006/relationships/image" Target="../media/image7.png"/><Relationship Id="rId5" Type="http://schemas.openxmlformats.org/officeDocument/2006/relationships/image" Target="../media/image1.png"/><Relationship Id="rId15" Type="http://schemas.openxmlformats.org/officeDocument/2006/relationships/image" Target="../media/image11.png"/><Relationship Id="rId10" Type="http://schemas.openxmlformats.org/officeDocument/2006/relationships/image" Target="../media/image6.png"/><Relationship Id="rId4" Type="http://schemas.openxmlformats.org/officeDocument/2006/relationships/chart" Target="../charts/chart2.xml"/><Relationship Id="rId9" Type="http://schemas.openxmlformats.org/officeDocument/2006/relationships/image" Target="../media/image5.png"/><Relationship Id="rId1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241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CDE817B7-4314-46EC-BED5-393E6DF91966}"/>
              </a:ext>
            </a:extLst>
          </p:cNvPr>
          <p:cNvSpPr/>
          <p:nvPr/>
        </p:nvSpPr>
        <p:spPr>
          <a:xfrm>
            <a:off x="12405933" y="9799715"/>
            <a:ext cx="3963273" cy="107576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86"/>
          </a:p>
        </p:txBody>
      </p:sp>
      <p:sp>
        <p:nvSpPr>
          <p:cNvPr id="45" name="Rectangle 44"/>
          <p:cNvSpPr/>
          <p:nvPr/>
        </p:nvSpPr>
        <p:spPr>
          <a:xfrm>
            <a:off x="8295557" y="2474285"/>
            <a:ext cx="4005613" cy="8401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9728" tIns="109728" rIns="109728" bIns="109728" rtlCol="0" anchor="t"/>
          <a:lstStyle/>
          <a:p>
            <a:pPr algn="ctr"/>
            <a:endParaRPr lang="en-US" sz="507"/>
          </a:p>
        </p:txBody>
      </p:sp>
      <p:sp>
        <p:nvSpPr>
          <p:cNvPr id="44" name="Rectangle 43"/>
          <p:cNvSpPr/>
          <p:nvPr/>
        </p:nvSpPr>
        <p:spPr>
          <a:xfrm>
            <a:off x="4185710" y="2475497"/>
            <a:ext cx="4005072" cy="84012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9728" tIns="109728" rIns="109728" bIns="109728" rtlCol="0" anchor="t"/>
          <a:lstStyle/>
          <a:p>
            <a:pPr>
              <a:spcAft>
                <a:spcPts val="360"/>
              </a:spcAft>
            </a:pPr>
            <a:r>
              <a:rPr lang="en-US" b="1" dirty="0">
                <a:solidFill>
                  <a:srgbClr val="124172"/>
                </a:solidFill>
              </a:rPr>
              <a:t>GRAPHICS/PHOTOS</a:t>
            </a:r>
            <a:br>
              <a:rPr lang="en-US" b="1" dirty="0">
                <a:solidFill>
                  <a:srgbClr val="124172"/>
                </a:solidFill>
              </a:rPr>
            </a:br>
            <a:r>
              <a:rPr lang="en-US" dirty="0">
                <a:solidFill>
                  <a:srgbClr val="124172"/>
                </a:solidFill>
              </a:rPr>
              <a:t>Great posters have great graphics </a:t>
            </a:r>
          </a:p>
          <a:p>
            <a:pPr marL="274336" indent="-219469">
              <a:buClr>
                <a:srgbClr val="124172"/>
              </a:buClr>
              <a:buFont typeface="Wingdings" panose="05000000000000000000" pitchFamily="2" charset="2"/>
              <a:buChar char="§"/>
            </a:pPr>
            <a:r>
              <a:rPr lang="en-US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When inserting a photo do not add borders or other enhancements </a:t>
            </a:r>
          </a:p>
          <a:p>
            <a:pPr marL="274336" indent="-219469">
              <a:buClr>
                <a:srgbClr val="124172"/>
              </a:buClr>
              <a:buFont typeface="Wingdings" panose="05000000000000000000" pitchFamily="2" charset="2"/>
              <a:buChar char="§"/>
            </a:pPr>
            <a:r>
              <a:rPr lang="en-US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Photos should have associated captions. </a:t>
            </a:r>
            <a:br>
              <a:rPr lang="en-US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en-US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Several options are shown below</a:t>
            </a:r>
          </a:p>
          <a:p>
            <a:pPr marL="274336" indent="-219469">
              <a:buClr>
                <a:srgbClr val="124172"/>
              </a:buClr>
              <a:buFont typeface="Wingdings" panose="05000000000000000000" pitchFamily="2" charset="2"/>
              <a:buChar char="§"/>
            </a:pPr>
            <a:r>
              <a:rPr lang="en-US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Avoid adding blurry photos </a:t>
            </a:r>
          </a:p>
          <a:p>
            <a:pPr marL="274336" indent="-219469">
              <a:buClr>
                <a:srgbClr val="124172"/>
              </a:buClr>
              <a:buFont typeface="Wingdings" panose="05000000000000000000" pitchFamily="2" charset="2"/>
              <a:buChar char="§"/>
            </a:pPr>
            <a:r>
              <a:rPr lang="en-US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You may include charts in your poster. </a:t>
            </a:r>
            <a:br>
              <a:rPr lang="en-US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en-US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If possible, utilize the templates in the next column to display your data to create a cohesive look and feel </a:t>
            </a:r>
          </a:p>
          <a:p>
            <a:pPr marL="274336" indent="-219469">
              <a:buClr>
                <a:srgbClr val="124172"/>
              </a:buClr>
              <a:buFont typeface="Wingdings" panose="05000000000000000000" pitchFamily="2" charset="2"/>
              <a:buChar char="§"/>
            </a:pPr>
            <a:r>
              <a:rPr lang="en-US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If using screenshots of your tables, ensure images are high-quality/high resolution </a:t>
            </a:r>
          </a:p>
          <a:p>
            <a:pPr algn="ctr"/>
            <a:endParaRPr lang="en-US" sz="507" dirty="0"/>
          </a:p>
        </p:txBody>
      </p:sp>
      <p:sp>
        <p:nvSpPr>
          <p:cNvPr id="2" name="Rectangle 1"/>
          <p:cNvSpPr/>
          <p:nvPr/>
        </p:nvSpPr>
        <p:spPr>
          <a:xfrm>
            <a:off x="84216" y="2475497"/>
            <a:ext cx="4005613" cy="83999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9728" tIns="109728" rIns="109728" bIns="109728" rtlCol="0" anchor="t"/>
          <a:lstStyle/>
          <a:p>
            <a:pPr>
              <a:spcBef>
                <a:spcPts val="360"/>
              </a:spcBef>
              <a:spcAft>
                <a:spcPts val="360"/>
              </a:spcAft>
            </a:pPr>
            <a:r>
              <a:rPr lang="en-US" b="1" dirty="0">
                <a:solidFill>
                  <a:srgbClr val="124172"/>
                </a:solidFill>
              </a:rPr>
              <a:t>INTRODUCTION</a:t>
            </a:r>
            <a:r>
              <a:rPr lang="en-US" dirty="0">
                <a:solidFill>
                  <a:srgbClr val="124172"/>
                </a:solidFill>
              </a:rPr>
              <a:t> (18 pt. font)</a:t>
            </a:r>
          </a:p>
          <a:p>
            <a:pPr marL="274336" indent="-219469">
              <a:buClr>
                <a:srgbClr val="124172"/>
              </a:buClr>
              <a:buFont typeface="Wingdings" panose="05000000000000000000" pitchFamily="2" charset="2"/>
              <a:buChar char="§"/>
            </a:pPr>
            <a:r>
              <a:rPr lang="en-US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Bullets can be 14, 15 or 16 pt. font</a:t>
            </a:r>
          </a:p>
          <a:p>
            <a:pPr marL="274336" indent="-219469">
              <a:buClr>
                <a:srgbClr val="124172"/>
              </a:buClr>
              <a:buFont typeface="Wingdings" panose="05000000000000000000" pitchFamily="2" charset="2"/>
              <a:buChar char="§"/>
            </a:pPr>
            <a:r>
              <a:rPr lang="en-US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This template produces an 11”x 18” poster with a 1” border at the top for securing presentation</a:t>
            </a:r>
          </a:p>
          <a:p>
            <a:pPr marL="274336" indent="-219469">
              <a:buClr>
                <a:srgbClr val="124172"/>
              </a:buClr>
              <a:buFont typeface="Wingdings" panose="05000000000000000000" pitchFamily="2" charset="2"/>
              <a:buChar char="§"/>
            </a:pPr>
            <a:r>
              <a:rPr lang="en-US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The white columns are shapes and are adjustable so you are able to remove/add columns as needed</a:t>
            </a:r>
          </a:p>
          <a:p>
            <a:pPr marL="274336" indent="-219469">
              <a:buClr>
                <a:srgbClr val="124172"/>
              </a:buClr>
              <a:buFont typeface="Wingdings" panose="05000000000000000000" pitchFamily="2" charset="2"/>
              <a:buChar char="§"/>
            </a:pPr>
            <a:r>
              <a:rPr lang="en-US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Text boxes are placed on top of these shapes</a:t>
            </a:r>
          </a:p>
          <a:p>
            <a:pPr marL="274336" indent="-219469">
              <a:spcAft>
                <a:spcPts val="771"/>
              </a:spcAft>
              <a:buClr>
                <a:srgbClr val="124172"/>
              </a:buClr>
              <a:buFont typeface="Wingdings" panose="05000000000000000000" pitchFamily="2" charset="2"/>
              <a:buChar char="§"/>
            </a:pPr>
            <a:r>
              <a:rPr lang="en-US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This template provides guides to ensure your text is centered and lines up with other text boxes</a:t>
            </a:r>
            <a:endParaRPr lang="en-US" sz="1400" dirty="0">
              <a:solidFill>
                <a:srgbClr val="124172"/>
              </a:solidFill>
            </a:endParaRPr>
          </a:p>
          <a:p>
            <a:pPr>
              <a:spcBef>
                <a:spcPts val="360"/>
              </a:spcBef>
              <a:spcAft>
                <a:spcPts val="360"/>
              </a:spcAft>
            </a:pPr>
            <a:r>
              <a:rPr lang="en-US" sz="1800" dirty="0">
                <a:solidFill>
                  <a:srgbClr val="124172"/>
                </a:solidFill>
              </a:rPr>
              <a:t>Fonts and styles </a:t>
            </a:r>
          </a:p>
          <a:p>
            <a:pPr marL="274336" indent="-219469">
              <a:buClr>
                <a:srgbClr val="124172"/>
              </a:buClr>
              <a:buFont typeface="Wingdings" panose="05000000000000000000" pitchFamily="2" charset="2"/>
              <a:buChar char="§"/>
            </a:pPr>
            <a:r>
              <a:rPr lang="en-US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Text in a graphic or data figure should </a:t>
            </a:r>
            <a:r>
              <a:rPr lang="en-US" sz="1400">
                <a:solidFill>
                  <a:schemeClr val="tx1">
                    <a:lumMod val="85000"/>
                    <a:lumOff val="15000"/>
                  </a:schemeClr>
                </a:solidFill>
              </a:rPr>
              <a:t>be </a:t>
            </a:r>
            <a:br>
              <a:rPr lang="en-US" sz="140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en-US" sz="1400">
                <a:solidFill>
                  <a:schemeClr val="tx1">
                    <a:lumMod val="85000"/>
                    <a:lumOff val="15000"/>
                  </a:schemeClr>
                </a:solidFill>
              </a:rPr>
              <a:t>no </a:t>
            </a:r>
            <a:r>
              <a:rPr lang="en-US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smaller than 12 pt. font</a:t>
            </a:r>
          </a:p>
          <a:p>
            <a:pPr marL="274336" indent="-219469">
              <a:spcAft>
                <a:spcPts val="1543"/>
              </a:spcAft>
              <a:buClr>
                <a:srgbClr val="124172"/>
              </a:buClr>
              <a:buFont typeface="Wingdings" panose="05000000000000000000" pitchFamily="2" charset="2"/>
              <a:buChar char="§"/>
            </a:pPr>
            <a:r>
              <a:rPr lang="en-US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For all other text, size should be no smaller </a:t>
            </a:r>
            <a:br>
              <a:rPr lang="en-US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en-US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than 14 pt. font</a:t>
            </a:r>
          </a:p>
          <a:p>
            <a:pPr>
              <a:spcBef>
                <a:spcPts val="360"/>
              </a:spcBef>
              <a:spcAft>
                <a:spcPts val="360"/>
              </a:spcAft>
            </a:pPr>
            <a:r>
              <a:rPr lang="en-US" b="1" dirty="0">
                <a:solidFill>
                  <a:srgbClr val="124172"/>
                </a:solidFill>
              </a:rPr>
              <a:t>METHODS</a:t>
            </a:r>
            <a:br>
              <a:rPr lang="en-US" dirty="0">
                <a:solidFill>
                  <a:srgbClr val="124172"/>
                </a:solidFill>
              </a:rPr>
            </a:br>
            <a:r>
              <a:rPr lang="en-US" dirty="0">
                <a:solidFill>
                  <a:srgbClr val="124172"/>
                </a:solidFill>
              </a:rPr>
              <a:t>Bulleted lists &amp; separating content </a:t>
            </a:r>
          </a:p>
          <a:p>
            <a:pPr>
              <a:spcAft>
                <a:spcPts val="720"/>
              </a:spcAft>
            </a:pPr>
            <a:r>
              <a:rPr lang="en-US" sz="1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Try to avoid using large paragraphs on your poster. Do not cut and paste your abstract onto a poster. </a:t>
            </a:r>
            <a:r>
              <a:rPr lang="en-US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Bulleted lists combined with headings will help your user understand your key points. You can use the bulleted list template below:</a:t>
            </a:r>
            <a:endParaRPr lang="en-US" sz="1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274336" indent="-219469">
              <a:buClr>
                <a:srgbClr val="124172"/>
              </a:buClr>
              <a:buFont typeface="Wingdings" panose="05000000000000000000" pitchFamily="2" charset="2"/>
              <a:buChar char="§"/>
            </a:pPr>
            <a:r>
              <a:rPr lang="en-US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Here’s an example of a bulleted list</a:t>
            </a:r>
          </a:p>
          <a:p>
            <a:pPr marL="274336" indent="-219469">
              <a:buClr>
                <a:srgbClr val="124172"/>
              </a:buClr>
              <a:buFont typeface="Wingdings" panose="05000000000000000000" pitchFamily="2" charset="2"/>
              <a:buChar char="§"/>
            </a:pPr>
            <a:r>
              <a:rPr lang="en-US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And here </a:t>
            </a:r>
          </a:p>
          <a:p>
            <a:pPr marL="274336" indent="-219469">
              <a:spcAft>
                <a:spcPts val="720"/>
              </a:spcAft>
              <a:buClr>
                <a:srgbClr val="124172"/>
              </a:buClr>
              <a:buFont typeface="Wingdings" panose="05000000000000000000" pitchFamily="2" charset="2"/>
              <a:buChar char="§"/>
            </a:pPr>
            <a:r>
              <a:rPr lang="en-US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And here </a:t>
            </a:r>
          </a:p>
          <a:p>
            <a:pPr>
              <a:spcAft>
                <a:spcPts val="720"/>
              </a:spcAft>
              <a:buClr>
                <a:srgbClr val="124172"/>
              </a:buClr>
            </a:pPr>
            <a:r>
              <a:rPr lang="en-US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You can also try using the following format </a:t>
            </a:r>
            <a:br>
              <a:rPr lang="en-US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en-US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to summarize key points: </a:t>
            </a:r>
          </a:p>
          <a:p>
            <a:pPr>
              <a:buClr>
                <a:srgbClr val="124172"/>
              </a:buClr>
            </a:pPr>
            <a:r>
              <a:rPr lang="en-US" sz="1400" dirty="0">
                <a:solidFill>
                  <a:srgbClr val="124172"/>
                </a:solidFill>
              </a:rPr>
              <a:t>Key point 1: </a:t>
            </a:r>
            <a:r>
              <a:rPr lang="en-US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Lorem ipsum </a:t>
            </a:r>
          </a:p>
          <a:p>
            <a:pPr>
              <a:buClr>
                <a:srgbClr val="124172"/>
              </a:buClr>
            </a:pPr>
            <a:r>
              <a:rPr lang="en-US" sz="1400" dirty="0">
                <a:solidFill>
                  <a:srgbClr val="124172"/>
                </a:solidFill>
              </a:rPr>
              <a:t>Key point 2: </a:t>
            </a:r>
            <a:r>
              <a:rPr lang="en-US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Lorem ipsum </a:t>
            </a:r>
          </a:p>
          <a:p>
            <a:pPr>
              <a:spcAft>
                <a:spcPts val="360"/>
              </a:spcAft>
              <a:buClr>
                <a:srgbClr val="124172"/>
              </a:buClr>
            </a:pPr>
            <a:r>
              <a:rPr lang="en-US" sz="1400" dirty="0">
                <a:solidFill>
                  <a:srgbClr val="124172"/>
                </a:solidFill>
              </a:rPr>
              <a:t>Key point 3: </a:t>
            </a:r>
            <a:r>
              <a:rPr lang="en-US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Lorem ipsum </a:t>
            </a:r>
            <a:endParaRPr lang="en-US" sz="400" dirty="0"/>
          </a:p>
        </p:txBody>
      </p:sp>
      <p:sp>
        <p:nvSpPr>
          <p:cNvPr id="27" name="Flowchart: Process 26"/>
          <p:cNvSpPr/>
          <p:nvPr/>
        </p:nvSpPr>
        <p:spPr>
          <a:xfrm>
            <a:off x="84210" y="985217"/>
            <a:ext cx="16284996" cy="1398831"/>
          </a:xfrm>
          <a:prstGeom prst="flowChartProcess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9"/>
          </a:p>
        </p:txBody>
      </p:sp>
      <p:sp>
        <p:nvSpPr>
          <p:cNvPr id="33" name="Content Placeholder 5"/>
          <p:cNvSpPr txBox="1">
            <a:spLocks/>
          </p:cNvSpPr>
          <p:nvPr/>
        </p:nvSpPr>
        <p:spPr>
          <a:xfrm>
            <a:off x="117420" y="1063324"/>
            <a:ext cx="16218576" cy="946182"/>
          </a:xfrm>
          <a:prstGeom prst="rect">
            <a:avLst/>
          </a:prstGeom>
        </p:spPr>
        <p:txBody>
          <a:bodyPr>
            <a:noAutofit/>
          </a:bodyPr>
          <a:lstStyle>
            <a:lvl1pPr marL="1097280" indent="-1097280" algn="l" defTabSz="4389120" rtl="0" eaLnBrk="1" latinLnBrk="0" hangingPunct="1">
              <a:lnSpc>
                <a:spcPct val="90000"/>
              </a:lnSpc>
              <a:spcBef>
                <a:spcPts val="4800"/>
              </a:spcBef>
              <a:buFont typeface="Arial" panose="020B0604020202020204" pitchFamily="34" charset="0"/>
              <a:buChar char="•"/>
              <a:defRPr sz="134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29184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11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8640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9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68096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87552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07008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26464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45920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65376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800" b="1" dirty="0">
                <a:solidFill>
                  <a:srgbClr val="124172"/>
                </a:solidFill>
                <a:cs typeface="Calibri Light" panose="020F0302020204030204" pitchFamily="34" charset="0"/>
              </a:rPr>
              <a:t>TITLE OF POSTER </a:t>
            </a:r>
            <a:r>
              <a:rPr lang="en-US" sz="2800" dirty="0">
                <a:solidFill>
                  <a:srgbClr val="124172"/>
                </a:solidFill>
                <a:cs typeface="Calibri Light" panose="020F0302020204030204" pitchFamily="34" charset="0"/>
              </a:rPr>
              <a:t>(28 pt. font)</a:t>
            </a:r>
            <a:br>
              <a:rPr lang="en-US" sz="2800" dirty="0">
                <a:solidFill>
                  <a:srgbClr val="124172"/>
                </a:solidFill>
                <a:cs typeface="Calibri Light" panose="020F0302020204030204" pitchFamily="34" charset="0"/>
              </a:rPr>
            </a:br>
            <a:r>
              <a:rPr lang="en-US" sz="2800" dirty="0">
                <a:solidFill>
                  <a:srgbClr val="124172"/>
                </a:solidFill>
                <a:cs typeface="Calibri Light" panose="020F0302020204030204" pitchFamily="34" charset="0"/>
              </a:rPr>
              <a:t>If your title exceeds these two lines, please shorten title to fit</a:t>
            </a:r>
          </a:p>
        </p:txBody>
      </p:sp>
      <p:sp>
        <p:nvSpPr>
          <p:cNvPr id="34" name="Content Placeholder 5"/>
          <p:cNvSpPr txBox="1">
            <a:spLocks/>
          </p:cNvSpPr>
          <p:nvPr/>
        </p:nvSpPr>
        <p:spPr>
          <a:xfrm>
            <a:off x="117420" y="1972137"/>
            <a:ext cx="16218576" cy="334479"/>
          </a:xfrm>
          <a:prstGeom prst="rect">
            <a:avLst/>
          </a:prstGeom>
        </p:spPr>
        <p:txBody>
          <a:bodyPr>
            <a:noAutofit/>
          </a:bodyPr>
          <a:lstStyle>
            <a:lvl1pPr marL="1097280" indent="-1097280" algn="l" defTabSz="4389120" rtl="0" eaLnBrk="1" latinLnBrk="0" hangingPunct="1">
              <a:lnSpc>
                <a:spcPct val="90000"/>
              </a:lnSpc>
              <a:spcBef>
                <a:spcPts val="4800"/>
              </a:spcBef>
              <a:buFont typeface="Arial" panose="020B0604020202020204" pitchFamily="34" charset="0"/>
              <a:buChar char="•"/>
              <a:defRPr sz="134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29184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11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8640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9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68096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87552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07008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26464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45920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65376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None/>
            </a:pP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cs typeface="Calibri" panose="020F0502020204030204" pitchFamily="34" charset="0"/>
              </a:rPr>
              <a:t>Author 1, Author 2, Author 3, etc. (16 or 18 pt. font)</a:t>
            </a:r>
          </a:p>
        </p:txBody>
      </p:sp>
      <p:sp>
        <p:nvSpPr>
          <p:cNvPr id="88" name="Rectangle 87"/>
          <p:cNvSpPr/>
          <p:nvPr/>
        </p:nvSpPr>
        <p:spPr>
          <a:xfrm>
            <a:off x="12401422" y="2475499"/>
            <a:ext cx="3967790" cy="719684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9728" tIns="109728" rIns="109728" bIns="109728" rtlCol="0" anchor="t"/>
          <a:lstStyle/>
          <a:p>
            <a:pPr>
              <a:spcBef>
                <a:spcPts val="360"/>
              </a:spcBef>
              <a:spcAft>
                <a:spcPts val="360"/>
              </a:spcAft>
            </a:pPr>
            <a:r>
              <a:rPr lang="en-US" b="1" dirty="0">
                <a:solidFill>
                  <a:srgbClr val="124172"/>
                </a:solidFill>
              </a:rPr>
              <a:t>CONCLUSION(S) </a:t>
            </a:r>
          </a:p>
          <a:p>
            <a:pPr marL="274336" indent="-219469">
              <a:buClr>
                <a:srgbClr val="124172"/>
              </a:buClr>
              <a:buFont typeface="Wingdings" panose="05000000000000000000" pitchFamily="2" charset="2"/>
              <a:buChar char="§"/>
            </a:pPr>
            <a:r>
              <a:rPr lang="en-US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Make sure you FIRST save your poster as </a:t>
            </a:r>
            <a:br>
              <a:rPr lang="en-US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en-US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 PowerPoint file</a:t>
            </a:r>
          </a:p>
          <a:p>
            <a:pPr marL="274336" indent="-219469">
              <a:buClr>
                <a:srgbClr val="124172"/>
              </a:buClr>
              <a:buFont typeface="Wingdings" panose="05000000000000000000" pitchFamily="2" charset="2"/>
              <a:buChar char="§"/>
            </a:pPr>
            <a:r>
              <a:rPr lang="en-US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Save file using this naming convention: </a:t>
            </a:r>
            <a:r>
              <a:rPr lang="en-US" sz="1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lastnamefirstname.firstwordofyourposter</a:t>
            </a:r>
            <a:r>
              <a:rPr lang="en-US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(example) </a:t>
            </a:r>
            <a:r>
              <a:rPr lang="en-US" sz="1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KalynychColleen.Sepsis</a:t>
            </a:r>
            <a:endParaRPr lang="en-US" sz="1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274336" indent="-219469">
              <a:spcAft>
                <a:spcPts val="1543"/>
              </a:spcAft>
              <a:buClr>
                <a:srgbClr val="124172"/>
              </a:buClr>
              <a:buFont typeface="Wingdings" panose="05000000000000000000" pitchFamily="2" charset="2"/>
              <a:buChar char="§"/>
            </a:pPr>
            <a:r>
              <a:rPr lang="en-US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Upload your file using the Google link </a:t>
            </a:r>
            <a:br>
              <a:rPr lang="en-US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en-US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provided in the acceptance email</a:t>
            </a:r>
          </a:p>
          <a:p>
            <a:pPr>
              <a:spcBef>
                <a:spcPts val="360"/>
              </a:spcBef>
              <a:spcAft>
                <a:spcPts val="360"/>
              </a:spcAft>
            </a:pPr>
            <a:r>
              <a:rPr lang="en-US" b="1" dirty="0">
                <a:solidFill>
                  <a:srgbClr val="124172"/>
                </a:solidFill>
              </a:rPr>
              <a:t>RESOURCES</a:t>
            </a:r>
          </a:p>
          <a:p>
            <a:pPr marL="274336" indent="-219469">
              <a:buClr>
                <a:srgbClr val="124172"/>
              </a:buClr>
              <a:buFont typeface="Wingdings" panose="05000000000000000000" pitchFamily="2" charset="2"/>
              <a:buChar char="§"/>
            </a:pPr>
            <a:r>
              <a:rPr lang="en-US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Icons are also a great way to add imagery to your poster. Below are some icons you can use. </a:t>
            </a:r>
          </a:p>
          <a:p>
            <a:pPr marL="274336" indent="-219469">
              <a:spcAft>
                <a:spcPts val="720"/>
              </a:spcAft>
              <a:buClr>
                <a:srgbClr val="124172"/>
              </a:buClr>
              <a:buFont typeface="Wingdings" panose="05000000000000000000" pitchFamily="2" charset="2"/>
              <a:buChar char="§"/>
            </a:pPr>
            <a:r>
              <a:rPr lang="en-US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If you use these icons, please add “Icons designed by </a:t>
            </a:r>
            <a:r>
              <a:rPr lang="en-US" sz="1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Freepik</a:t>
            </a:r>
            <a:r>
              <a:rPr lang="en-US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” in your references. Resize as needed. You can also search for others that are free.</a:t>
            </a:r>
          </a:p>
          <a:p>
            <a:pPr marL="274336" indent="-219469">
              <a:spcAft>
                <a:spcPts val="720"/>
              </a:spcAft>
              <a:buClr>
                <a:srgbClr val="124172"/>
              </a:buClr>
              <a:buFont typeface="Wingdings" panose="05000000000000000000" pitchFamily="2" charset="2"/>
              <a:buChar char="§"/>
            </a:pPr>
            <a:endParaRPr lang="en-US" sz="144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274336" indent="-219469">
              <a:buClr>
                <a:srgbClr val="124172"/>
              </a:buClr>
              <a:buFont typeface="Wingdings" panose="05000000000000000000" pitchFamily="2" charset="2"/>
              <a:buChar char="§"/>
            </a:pPr>
            <a:endParaRPr lang="en-US" sz="144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274336" indent="-219469">
              <a:buClr>
                <a:srgbClr val="124172"/>
              </a:buClr>
              <a:buFont typeface="Wingdings" panose="05000000000000000000" pitchFamily="2" charset="2"/>
              <a:buChar char="§"/>
            </a:pPr>
            <a:endParaRPr lang="en-US" sz="144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54867">
              <a:buClr>
                <a:srgbClr val="124172"/>
              </a:buClr>
            </a:pPr>
            <a:endParaRPr lang="en-US" sz="2160" dirty="0">
              <a:solidFill>
                <a:srgbClr val="124172"/>
              </a:solidFill>
            </a:endParaRPr>
          </a:p>
          <a:p>
            <a:pPr marL="54867" algn="ctr">
              <a:spcBef>
                <a:spcPts val="360"/>
              </a:spcBef>
              <a:spcAft>
                <a:spcPts val="360"/>
              </a:spcAft>
              <a:buClr>
                <a:srgbClr val="124172"/>
              </a:buClr>
            </a:pPr>
            <a:r>
              <a:rPr lang="en-US" sz="96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</a:t>
            </a:r>
          </a:p>
          <a:p>
            <a:pPr algn="ctr"/>
            <a:endParaRPr lang="en-US" sz="507" dirty="0"/>
          </a:p>
        </p:txBody>
      </p:sp>
      <p:graphicFrame>
        <p:nvGraphicFramePr>
          <p:cNvPr id="96" name="Chart 9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5238956"/>
              </p:ext>
            </p:extLst>
          </p:nvPr>
        </p:nvGraphicFramePr>
        <p:xfrm>
          <a:off x="8403058" y="7357455"/>
          <a:ext cx="3778669" cy="32525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8" name="Chart 9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95394176"/>
              </p:ext>
            </p:extLst>
          </p:nvPr>
        </p:nvGraphicFramePr>
        <p:xfrm>
          <a:off x="8296092" y="4637067"/>
          <a:ext cx="4005072" cy="2228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99" name="Table 9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2414399"/>
              </p:ext>
            </p:extLst>
          </p:nvPr>
        </p:nvGraphicFramePr>
        <p:xfrm>
          <a:off x="8403058" y="2632747"/>
          <a:ext cx="3775662" cy="1655738"/>
        </p:xfrm>
        <a:graphic>
          <a:graphicData uri="http://schemas.openxmlformats.org/drawingml/2006/table">
            <a:tbl>
              <a:tblPr bandRow="1">
                <a:tableStyleId>{C083E6E3-FA7D-4D7B-A595-EF9225AFEA82}</a:tableStyleId>
              </a:tblPr>
              <a:tblGrid>
                <a:gridCol w="1258554">
                  <a:extLst>
                    <a:ext uri="{9D8B030D-6E8A-4147-A177-3AD203B41FA5}">
                      <a16:colId xmlns:a16="http://schemas.microsoft.com/office/drawing/2014/main" val="497723813"/>
                    </a:ext>
                  </a:extLst>
                </a:gridCol>
                <a:gridCol w="1258554">
                  <a:extLst>
                    <a:ext uri="{9D8B030D-6E8A-4147-A177-3AD203B41FA5}">
                      <a16:colId xmlns:a16="http://schemas.microsoft.com/office/drawing/2014/main" val="2547619611"/>
                    </a:ext>
                  </a:extLst>
                </a:gridCol>
                <a:gridCol w="1258554">
                  <a:extLst>
                    <a:ext uri="{9D8B030D-6E8A-4147-A177-3AD203B41FA5}">
                      <a16:colId xmlns:a16="http://schemas.microsoft.com/office/drawing/2014/main" val="1892639966"/>
                    </a:ext>
                  </a:extLst>
                </a:gridCol>
              </a:tblGrid>
              <a:tr h="439829">
                <a:tc gridSpan="3"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  <a:latin typeface="+mn-lt"/>
                        </a:rPr>
                        <a:t>Data: Example </a:t>
                      </a:r>
                      <a:r>
                        <a:rPr lang="en-US" sz="1600" baseline="0" dirty="0">
                          <a:solidFill>
                            <a:schemeClr val="bg1"/>
                          </a:solidFill>
                          <a:latin typeface="+mn-lt"/>
                        </a:rPr>
                        <a:t>#1</a:t>
                      </a:r>
                      <a:endParaRPr lang="en-US" sz="16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27432" marR="27432" marT="13716" marB="13716" anchor="ctr">
                    <a:solidFill>
                      <a:srgbClr val="12417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dirty="0">
                        <a:latin typeface="Franklin Gothic Book" panose="020B050302010202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dirty="0">
                        <a:latin typeface="Franklin Gothic Book" panose="020B05030201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25993964"/>
                  </a:ext>
                </a:extLst>
              </a:tr>
              <a:tr h="405303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latin typeface="+mn-lt"/>
                        </a:rPr>
                        <a:t>Data</a:t>
                      </a:r>
                    </a:p>
                  </a:txBody>
                  <a:tcPr marL="27432" marR="27432" marT="13716" marB="1371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latin typeface="+mn-lt"/>
                        </a:rPr>
                        <a:t>Data</a:t>
                      </a:r>
                    </a:p>
                  </a:txBody>
                  <a:tcPr marL="27432" marR="27432" marT="13716" marB="1371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latin typeface="+mn-lt"/>
                        </a:rPr>
                        <a:t>Data</a:t>
                      </a:r>
                    </a:p>
                  </a:txBody>
                  <a:tcPr marL="27432" marR="27432" marT="13716" marB="13716" anchor="ctr"/>
                </a:tc>
                <a:extLst>
                  <a:ext uri="{0D108BD9-81ED-4DB2-BD59-A6C34878D82A}">
                    <a16:rowId xmlns:a16="http://schemas.microsoft.com/office/drawing/2014/main" val="1885476930"/>
                  </a:ext>
                </a:extLst>
              </a:tr>
              <a:tr h="405303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latin typeface="+mn-lt"/>
                        </a:rPr>
                        <a:t>Data</a:t>
                      </a:r>
                    </a:p>
                  </a:txBody>
                  <a:tcPr marL="27432" marR="27432" marT="13716" marB="1371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latin typeface="+mn-lt"/>
                        </a:rPr>
                        <a:t>Data</a:t>
                      </a:r>
                    </a:p>
                  </a:txBody>
                  <a:tcPr marL="27432" marR="27432" marT="13716" marB="1371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latin typeface="+mn-lt"/>
                        </a:rPr>
                        <a:t>Data</a:t>
                      </a:r>
                    </a:p>
                  </a:txBody>
                  <a:tcPr marL="27432" marR="27432" marT="13716" marB="13716" anchor="ctr"/>
                </a:tc>
                <a:extLst>
                  <a:ext uri="{0D108BD9-81ED-4DB2-BD59-A6C34878D82A}">
                    <a16:rowId xmlns:a16="http://schemas.microsoft.com/office/drawing/2014/main" val="3688632458"/>
                  </a:ext>
                </a:extLst>
              </a:tr>
              <a:tr h="405303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latin typeface="+mn-lt"/>
                        </a:rPr>
                        <a:t>Data</a:t>
                      </a:r>
                    </a:p>
                  </a:txBody>
                  <a:tcPr marL="27432" marR="27432" marT="13716" marB="1371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latin typeface="+mn-lt"/>
                        </a:rPr>
                        <a:t>Data</a:t>
                      </a:r>
                    </a:p>
                  </a:txBody>
                  <a:tcPr marL="27432" marR="27432" marT="13716" marB="1371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latin typeface="+mn-lt"/>
                        </a:rPr>
                        <a:t>Data</a:t>
                      </a:r>
                    </a:p>
                  </a:txBody>
                  <a:tcPr marL="27432" marR="27432" marT="13716" marB="13716" anchor="ctr"/>
                </a:tc>
                <a:extLst>
                  <a:ext uri="{0D108BD9-81ED-4DB2-BD59-A6C34878D82A}">
                    <a16:rowId xmlns:a16="http://schemas.microsoft.com/office/drawing/2014/main" val="3084194596"/>
                  </a:ext>
                </a:extLst>
              </a:tr>
            </a:tbl>
          </a:graphicData>
        </a:graphic>
      </p:graphicFrame>
      <p:pic>
        <p:nvPicPr>
          <p:cNvPr id="105" name="Picture 104" descr="statnet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227805" y="5716763"/>
            <a:ext cx="1128024" cy="1128024"/>
          </a:xfrm>
          <a:prstGeom prst="rect">
            <a:avLst/>
          </a:prstGeom>
        </p:spPr>
      </p:pic>
      <p:cxnSp>
        <p:nvCxnSpPr>
          <p:cNvPr id="111" name="Straight Arrow Connector 110"/>
          <p:cNvCxnSpPr/>
          <p:nvPr/>
        </p:nvCxnSpPr>
        <p:spPr>
          <a:xfrm flipH="1">
            <a:off x="5357653" y="6286602"/>
            <a:ext cx="343925" cy="0"/>
          </a:xfrm>
          <a:prstGeom prst="straightConnector1">
            <a:avLst/>
          </a:prstGeom>
          <a:ln w="50800" cap="sq">
            <a:solidFill>
              <a:srgbClr val="124172"/>
            </a:solidFill>
            <a:headEnd type="none" w="med" len="med"/>
            <a:tailEnd type="oval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TextBox 111"/>
          <p:cNvSpPr txBox="1"/>
          <p:nvPr/>
        </p:nvSpPr>
        <p:spPr>
          <a:xfrm>
            <a:off x="5739475" y="6000861"/>
            <a:ext cx="22823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124172"/>
                </a:solidFill>
              </a:rPr>
              <a:t>Figure 1.0 Organizational Structure of UF</a:t>
            </a:r>
          </a:p>
        </p:txBody>
      </p:sp>
      <p:pic>
        <p:nvPicPr>
          <p:cNvPr id="50" name="Picture 4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51508" y="6535565"/>
            <a:ext cx="529073" cy="574182"/>
          </a:xfrm>
          <a:prstGeom prst="rect">
            <a:avLst/>
          </a:prstGeom>
        </p:spPr>
      </p:pic>
      <p:pic>
        <p:nvPicPr>
          <p:cNvPr id="57" name="Picture 56" descr="statnet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227072" y="6952308"/>
            <a:ext cx="1108158" cy="1108158"/>
          </a:xfrm>
          <a:prstGeom prst="rect">
            <a:avLst/>
          </a:prstGeom>
        </p:spPr>
      </p:pic>
      <p:pic>
        <p:nvPicPr>
          <p:cNvPr id="59" name="Picture 5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50635" y="6535565"/>
            <a:ext cx="355320" cy="512848"/>
          </a:xfrm>
          <a:prstGeom prst="rect">
            <a:avLst/>
          </a:prstGeom>
        </p:spPr>
      </p:pic>
      <p:pic>
        <p:nvPicPr>
          <p:cNvPr id="60" name="Picture 59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68947" y="6535571"/>
            <a:ext cx="523360" cy="510792"/>
          </a:xfrm>
          <a:prstGeom prst="rect">
            <a:avLst/>
          </a:prstGeom>
        </p:spPr>
      </p:pic>
      <p:pic>
        <p:nvPicPr>
          <p:cNvPr id="61" name="Picture 60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44817" y="6524081"/>
            <a:ext cx="345604" cy="597164"/>
          </a:xfrm>
          <a:prstGeom prst="rect">
            <a:avLst/>
          </a:prstGeom>
        </p:spPr>
      </p:pic>
      <p:pic>
        <p:nvPicPr>
          <p:cNvPr id="63" name="Picture 62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72269" y="6548628"/>
            <a:ext cx="561479" cy="354201"/>
          </a:xfrm>
          <a:prstGeom prst="rect">
            <a:avLst/>
          </a:prstGeom>
        </p:spPr>
      </p:pic>
      <p:pic>
        <p:nvPicPr>
          <p:cNvPr id="64" name="Picture 63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50634" y="7386175"/>
            <a:ext cx="622011" cy="464018"/>
          </a:xfrm>
          <a:prstGeom prst="rect">
            <a:avLst/>
          </a:prstGeom>
        </p:spPr>
      </p:pic>
      <p:pic>
        <p:nvPicPr>
          <p:cNvPr id="65" name="Picture 64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29698" y="7334843"/>
            <a:ext cx="483015" cy="483015"/>
          </a:xfrm>
          <a:prstGeom prst="rect">
            <a:avLst/>
          </a:prstGeom>
        </p:spPr>
      </p:pic>
      <p:pic>
        <p:nvPicPr>
          <p:cNvPr id="66" name="Picture 65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5765" y="7334845"/>
            <a:ext cx="419458" cy="435795"/>
          </a:xfrm>
          <a:prstGeom prst="rect">
            <a:avLst/>
          </a:prstGeom>
        </p:spPr>
      </p:pic>
      <p:pic>
        <p:nvPicPr>
          <p:cNvPr id="67" name="Picture 66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79815" y="7320476"/>
            <a:ext cx="423374" cy="446224"/>
          </a:xfrm>
          <a:prstGeom prst="rect">
            <a:avLst/>
          </a:prstGeom>
        </p:spPr>
      </p:pic>
      <p:pic>
        <p:nvPicPr>
          <p:cNvPr id="68" name="Picture 67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4198" y="7303312"/>
            <a:ext cx="561479" cy="443730"/>
          </a:xfrm>
          <a:prstGeom prst="rect">
            <a:avLst/>
          </a:prstGeom>
        </p:spPr>
      </p:pic>
      <p:pic>
        <p:nvPicPr>
          <p:cNvPr id="71" name="Picture 70" descr="statnet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194592" y="8919908"/>
            <a:ext cx="1364226" cy="1364226"/>
          </a:xfrm>
          <a:prstGeom prst="rect">
            <a:avLst/>
          </a:prstGeom>
        </p:spPr>
      </p:pic>
      <p:sp>
        <p:nvSpPr>
          <p:cNvPr id="72" name="TextBox 71"/>
          <p:cNvSpPr txBox="1"/>
          <p:nvPr/>
        </p:nvSpPr>
        <p:spPr>
          <a:xfrm>
            <a:off x="4311679" y="8170313"/>
            <a:ext cx="3762028" cy="523220"/>
          </a:xfrm>
          <a:prstGeom prst="rect">
            <a:avLst/>
          </a:prstGeom>
          <a:noFill/>
          <a:ln w="12700">
            <a:solidFill>
              <a:srgbClr val="124172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124172"/>
                </a:solidFill>
              </a:rPr>
              <a:t>Figure 1.0 Organizational Structure of the University of Florida (UF)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6078643" y="9099067"/>
            <a:ext cx="21299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124172"/>
                </a:solidFill>
              </a:rPr>
              <a:t>Figure 1.0 Organizational Structure of UF</a:t>
            </a:r>
            <a:endParaRPr lang="en-US" sz="1400" dirty="0"/>
          </a:p>
        </p:txBody>
      </p:sp>
      <p:sp>
        <p:nvSpPr>
          <p:cNvPr id="94" name="Arc 93"/>
          <p:cNvSpPr/>
          <p:nvPr/>
        </p:nvSpPr>
        <p:spPr>
          <a:xfrm rot="4839691">
            <a:off x="5516040" y="9154433"/>
            <a:ext cx="483657" cy="699767"/>
          </a:xfrm>
          <a:prstGeom prst="arc">
            <a:avLst>
              <a:gd name="adj1" fmla="val 7110310"/>
              <a:gd name="adj2" fmla="val 15877624"/>
            </a:avLst>
          </a:prstGeom>
          <a:ln w="50800">
            <a:solidFill>
              <a:srgbClr val="124172"/>
            </a:solidFill>
            <a:prstDash val="solid"/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309" dirty="0"/>
          </a:p>
        </p:txBody>
      </p:sp>
      <p:sp>
        <p:nvSpPr>
          <p:cNvPr id="95" name="Arc 94"/>
          <p:cNvSpPr/>
          <p:nvPr/>
        </p:nvSpPr>
        <p:spPr>
          <a:xfrm rot="15539428">
            <a:off x="4901445" y="9610895"/>
            <a:ext cx="647223" cy="864567"/>
          </a:xfrm>
          <a:prstGeom prst="arc">
            <a:avLst>
              <a:gd name="adj1" fmla="val 8948192"/>
              <a:gd name="adj2" fmla="val 15068933"/>
            </a:avLst>
          </a:prstGeom>
          <a:ln w="50800">
            <a:solidFill>
              <a:srgbClr val="124172"/>
            </a:solidFill>
            <a:prstDash val="solid"/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309" dirty="0"/>
          </a:p>
        </p:txBody>
      </p:sp>
      <p:sp>
        <p:nvSpPr>
          <p:cNvPr id="101" name="Rectangular Callout 100"/>
          <p:cNvSpPr/>
          <p:nvPr/>
        </p:nvSpPr>
        <p:spPr>
          <a:xfrm>
            <a:off x="5531875" y="10137672"/>
            <a:ext cx="2430350" cy="436815"/>
          </a:xfrm>
          <a:prstGeom prst="rect">
            <a:avLst/>
          </a:prstGeom>
          <a:solidFill>
            <a:srgbClr val="1241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bg1"/>
                </a:solidFill>
                <a:cs typeface="Calibri" panose="020F0502020204030204" pitchFamily="34" charset="0"/>
              </a:rPr>
              <a:t>Lorem ipsum</a:t>
            </a:r>
          </a:p>
        </p:txBody>
      </p:sp>
      <p:sp>
        <p:nvSpPr>
          <p:cNvPr id="107" name="Rectangular Callout 106"/>
          <p:cNvSpPr/>
          <p:nvPr/>
        </p:nvSpPr>
        <p:spPr>
          <a:xfrm>
            <a:off x="5607431" y="7146045"/>
            <a:ext cx="2403593" cy="690969"/>
          </a:xfrm>
          <a:prstGeom prst="wedgeRectCallout">
            <a:avLst>
              <a:gd name="adj1" fmla="val -64417"/>
              <a:gd name="adj2" fmla="val -20721"/>
            </a:avLst>
          </a:prstGeom>
          <a:solidFill>
            <a:srgbClr val="1241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bg1"/>
                </a:solidFill>
              </a:rPr>
              <a:t>Figure 1.0 Organizational Structure of UF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38C7BAEC-5342-4C73-9D10-BEAE51C3192F}"/>
              </a:ext>
            </a:extLst>
          </p:cNvPr>
          <p:cNvSpPr/>
          <p:nvPr/>
        </p:nvSpPr>
        <p:spPr>
          <a:xfrm>
            <a:off x="120312" y="398313"/>
            <a:ext cx="1628499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b="1" dirty="0">
                <a:solidFill>
                  <a:schemeClr val="bg1"/>
                </a:solidFill>
              </a:rPr>
              <a:t>This space is for securing poster - Do Not Use </a:t>
            </a:r>
          </a:p>
        </p:txBody>
      </p:sp>
      <p:pic>
        <p:nvPicPr>
          <p:cNvPr id="38" name="Picture 37">
            <a:extLst>
              <a:ext uri="{FF2B5EF4-FFF2-40B4-BE49-F238E27FC236}">
                <a16:creationId xmlns:a16="http://schemas.microsoft.com/office/drawing/2014/main" id="{C045F69E-4DCD-47A9-B55E-A7CD4373A195}"/>
              </a:ext>
            </a:extLst>
          </p:cNvPr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87205" y="10149960"/>
            <a:ext cx="3134406" cy="354201"/>
          </a:xfrm>
          <a:prstGeom prst="rect">
            <a:avLst/>
          </a:prstGeom>
        </p:spPr>
      </p:pic>
      <p:sp>
        <p:nvSpPr>
          <p:cNvPr id="39" name="Rectangle 38">
            <a:extLst>
              <a:ext uri="{FF2B5EF4-FFF2-40B4-BE49-F238E27FC236}">
                <a16:creationId xmlns:a16="http://schemas.microsoft.com/office/drawing/2014/main" id="{EB64F836-92BD-4CA0-9932-1EB146516C7F}"/>
              </a:ext>
            </a:extLst>
          </p:cNvPr>
          <p:cNvSpPr/>
          <p:nvPr/>
        </p:nvSpPr>
        <p:spPr>
          <a:xfrm>
            <a:off x="15712247" y="9994852"/>
            <a:ext cx="587829" cy="587829"/>
          </a:xfrm>
          <a:prstGeom prst="rect">
            <a:avLst/>
          </a:prstGeom>
          <a:solidFill>
            <a:srgbClr val="12417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86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AA2440CB-75DE-46DF-B313-68574186C1DB}"/>
              </a:ext>
            </a:extLst>
          </p:cNvPr>
          <p:cNvSpPr/>
          <p:nvPr/>
        </p:nvSpPr>
        <p:spPr>
          <a:xfrm>
            <a:off x="15688595" y="10034850"/>
            <a:ext cx="647774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900" b="1" dirty="0">
                <a:solidFill>
                  <a:schemeClr val="bg1"/>
                </a:solidFill>
              </a:rPr>
              <a:t>QR Code Do not delete. </a:t>
            </a:r>
          </a:p>
        </p:txBody>
      </p:sp>
    </p:spTree>
    <p:extLst>
      <p:ext uri="{BB962C8B-B14F-4D97-AF65-F5344CB8AC3E}">
        <p14:creationId xmlns:p14="http://schemas.microsoft.com/office/powerpoint/2010/main" val="42751509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1448</TotalTime>
  <Words>509</Words>
  <Application>Microsoft Office PowerPoint</Application>
  <PresentationFormat>Custom</PresentationFormat>
  <Paragraphs>58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Office Theme</vt:lpstr>
      <vt:lpstr>PowerPoint Presentation</vt:lpstr>
    </vt:vector>
  </TitlesOfParts>
  <Company>University of Florida Academic Health Center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Freed,Deaven A</dc:creator>
  <cp:lastModifiedBy>O'Leary, Jessica</cp:lastModifiedBy>
  <cp:revision>139</cp:revision>
  <cp:lastPrinted>2024-03-14T18:39:56Z</cp:lastPrinted>
  <dcterms:created xsi:type="dcterms:W3CDTF">2017-08-24T13:34:21Z</dcterms:created>
  <dcterms:modified xsi:type="dcterms:W3CDTF">2024-03-19T20:41:37Z</dcterms:modified>
</cp:coreProperties>
</file>